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Medium"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DE5ADB-0422-45BF-B349-1E9FED9BDB53}">
  <a:tblStyle styleId="{B0DE5ADB-0422-45BF-B349-1E9FED9BDB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 I am Soumava Paul. I will be presenting our work “Universal Cross-Domain Retrieval: Generalizing Across Classes and Domains”. This work was done in collaboration with Titir Dutta and Prof. Soma Biswas at IISc. </a:t>
            </a:r>
            <a:r>
              <a:rPr lang="en" dirty="0">
                <a:solidFill>
                  <a:schemeClr val="dk1"/>
                </a:solidFill>
              </a:rPr>
              <a:t>This work is partly supported through a research grant from SERB, Department of Science and Technology, Government of India.</a:t>
            </a:r>
            <a:endParaRPr sz="15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2e3d490d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2e3d490d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we show top-8 retrieval results for some sample sketch queries using SnMpNet. As you can see, retrievals for first 5 queries are quite accurate while there are several incorrect retrievals for the next 5. This mainly happens when the queries are ambiguous and results in retrievals which are either semantically related, or unrelated, but have high shape resemblance with the query. For example</a:t>
            </a:r>
            <a:r>
              <a:rPr lang="en" dirty="0">
                <a:solidFill>
                  <a:schemeClr val="dk1"/>
                </a:solidFill>
              </a:rPr>
              <a:t> campfire(1), windmill(6, 7) are retrieved for helicopter; suitcase(1), cake(2), ladder(3) for skyscraper; lightning(1), megaphone(2) for axe.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2e3d490d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2e3d490d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summary, .. To know more about our work, you can check out our paper on arXiv and our code is available on this url. Also, if you are attending ICCV, you can visit our poster in paper sessions 9A and 9B.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2ffb2df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f2ffb2df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Thanks for listening!</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22d85f42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f22d85f42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Cross-domain retrieval tackles the problem of retrieving relevant data from a domain (say, image), when the query belongs to a different domain (like sketch or painting). One prominent example of cross-domain retrieval is sketch-based image retrieval (SBIR) which has applications in forensics and </a:t>
            </a:r>
            <a:r>
              <a:rPr lang="en">
                <a:solidFill>
                  <a:schemeClr val="dk1"/>
                </a:solidFill>
              </a:rPr>
              <a:t>e-commerce.</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2b706d2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2b706d2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a:t>
            </a:r>
            <a:r>
              <a:rPr lang="en" sz="1100" dirty="0">
                <a:solidFill>
                  <a:schemeClr val="dk1"/>
                </a:solidFill>
                <a:latin typeface="Roboto"/>
                <a:ea typeface="Roboto"/>
                <a:cs typeface="Roboto"/>
                <a:sym typeface="Roboto"/>
              </a:rPr>
              <a:t>Universal Cross-Domain Retrieval or </a:t>
            </a:r>
            <a:r>
              <a:rPr lang="en" dirty="0"/>
              <a:t>UCDR for short, we address cross-domain retrieval in a very generalized setting. During testing, the query sample may belong to any seen or unseen domain as well as any </a:t>
            </a:r>
            <a:r>
              <a:rPr lang="en" dirty="0">
                <a:solidFill>
                  <a:schemeClr val="dk1"/>
                </a:solidFill>
              </a:rPr>
              <a:t>seen or unseen class. As is shown in the fig for eg, if a model is trained on animals like dog, giraffe from sketch, image, and painting domains, at test time it can encounter an unknown class - horse from an unknown domain like cartoon. Search set can contain images from seen and/or unseen categories. In this way, our work combines domain generalization with zero-shot cross-domain retrieval and is in fact the first such work in </a:t>
            </a:r>
            <a:r>
              <a:rPr lang="en" dirty="0">
                <a:solidFill>
                  <a:schemeClr val="dk1"/>
                </a:solidFill>
                <a:latin typeface="Roboto"/>
                <a:ea typeface="Roboto"/>
                <a:cs typeface="Roboto"/>
                <a:sym typeface="Roboto"/>
              </a:rPr>
              <a:t>retrieval literature.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f9c7c67b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f9c7c67b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we talk about the current state-of-the-art methods in domain generalization. EISNet learns a domain-invariant feature representation using the jigsaw puzzle loss, a momentum-based triplet loss on top of a ResNet50 backbone. With this, it achieves sota performance on DG benchmarks like PACS and VLCS. CuMix introduces a curriculum-based mixup technique across domains and classes to learn unknown classes and domains during training through interpolation. It achieves sota performance for the ZSDG task on the domainnet dataset.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22d85f421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22d85f421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UCDR, we need to learn a domain-invariant data representation, since we have no prior knowledge about the test domains or categories. Thus, we first explore the zs-retrieval literature to see if they can directly be extended for ucdr problem. SEM-PCYC and StyleGuide are GAN-based models with domain-specific network branches, thus can not generalize directly when an unknown query domain appears during testing. On the other hand, even though Doodle-to-search has a dual-domain architecture, its domain-invariant version is possible. Another recent work SAKE has single-branch with a domain indicator function, and thus can be modified for ucdr.</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d0a9bfd8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I describe our proposed </a:t>
            </a:r>
            <a:r>
              <a:rPr lang="en" dirty="0">
                <a:solidFill>
                  <a:schemeClr val="dk1"/>
                </a:solidFill>
              </a:rPr>
              <a:t>Semantic Neighbourhood and Mixture Prediction Network for UCDR. Inspired by the CuMix algorithm, we mix batch samples belonging to multiple classes, as well as multiple domains. Here alpha, sampled from a beta dist and beta sampled from a bernoulli dist are parameters of a mixing module that produces a mixed sample x. In this particular case, we have an inter-class as well as inter-domain mixup of the top image and bottom sketch corr to beta=0. X is next passed through the feature block of a classification network, in our case that being an attention-based SEResnet50 to obtain an embedding g. G is passed through two sets of linear layers - first a mixture prediction layer which ensures g is domain invariant and a semantic neighbourhood layer into a semantic space phi. During training, we learn the phi-space embeddings of seen classes using their semantic information (like glove or word2vec embeddings) and a loss LSn which ensures each class is placed meaningfully wrt its neighborhood classes. This loss also ensures that unseen classes during testing are embedded meaningfully in the phi-space. Finally we also have a mixup-based cross-entropy loss to aid class discriminability. And these blocks together form our SnMpNet.</a:t>
            </a: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119" name="Google Shape;119;ged0a9bfd8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2b706d2b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2b706d2b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Here we compare SnMpNet to retrieval versions of EISNet and CuMix on the Domainnet dataset. Here the query domain as well as category are unseen during training. The results are produced by the leave one domain out strategy, followed in DG/ZSDG. The search set can be composed of only unseen or seen + unseen category images. As we can see, SnMpnet outperforms both these models on mean average precision by a significant margin.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2b706d2b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f2b706d2b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we compare SnMpNet to domain-specific models like doodle2search and SAKE on a ZS-SBIR benchmark - Sketchy extended. For fair comparison, we construct domain-invariant versions for these methods such that no domain label is used during training. As we can see, SnMpnet outperforms these variants on the 2 retrieval metrics - mAP@200 and prec@200 and is second only to the domain-dependent SAKE-512.</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22d85f421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22d85f42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present a t-SNE visualization of the feature space learned through SnMpNet and CuMix-retrieval. We project features from 10 selected seen and unseen classes onto the feature-space for a seen (quickdraw) and unseen (sketch) domain. Although CuMix-Retrieval is able to place unseen-classes (ambulance, dolphin, parrot, and elbow) in the neighborhood of the 4 related seen-classes, it is not able to separate the object classes into well-separated clusters for 5 out of the 10 classes. SnMpNet succeeds at both the above objectives and creates distinct cluster boundaries for all classes.</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6.jp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085425"/>
            <a:ext cx="8520600" cy="1131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700">
                <a:latin typeface="Roboto"/>
                <a:ea typeface="Roboto"/>
                <a:cs typeface="Roboto"/>
                <a:sym typeface="Roboto"/>
              </a:rPr>
              <a:t>Universal Cross-Domain Retrieval: Generalizing Across Classes and Domains</a:t>
            </a:r>
            <a:endParaRPr sz="2700">
              <a:latin typeface="Roboto"/>
              <a:ea typeface="Roboto"/>
              <a:cs typeface="Roboto"/>
              <a:sym typeface="Roboto"/>
            </a:endParaRPr>
          </a:p>
        </p:txBody>
      </p:sp>
      <p:sp>
        <p:nvSpPr>
          <p:cNvPr id="55" name="Google Shape;55;p13"/>
          <p:cNvSpPr txBox="1"/>
          <p:nvPr/>
        </p:nvSpPr>
        <p:spPr>
          <a:xfrm>
            <a:off x="311700" y="2473100"/>
            <a:ext cx="8520600" cy="8496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1800">
                <a:latin typeface="Roboto"/>
                <a:ea typeface="Roboto"/>
                <a:cs typeface="Roboto"/>
                <a:sym typeface="Roboto"/>
              </a:rPr>
              <a:t>Soumava Paul*, Titir Dutta</a:t>
            </a:r>
            <a:r>
              <a:rPr lang="en" sz="1800" baseline="30000">
                <a:latin typeface="Roboto"/>
                <a:ea typeface="Roboto"/>
                <a:cs typeface="Roboto"/>
                <a:sym typeface="Roboto"/>
              </a:rPr>
              <a:t>+</a:t>
            </a:r>
            <a:r>
              <a:rPr lang="en" sz="1800">
                <a:latin typeface="Roboto"/>
                <a:ea typeface="Roboto"/>
                <a:cs typeface="Roboto"/>
                <a:sym typeface="Roboto"/>
              </a:rPr>
              <a:t>, Soma Biswas</a:t>
            </a:r>
            <a:r>
              <a:rPr lang="en" sz="1800" baseline="30000">
                <a:latin typeface="Roboto"/>
                <a:ea typeface="Roboto"/>
                <a:cs typeface="Roboto"/>
                <a:sym typeface="Roboto"/>
              </a:rPr>
              <a:t>+ </a:t>
            </a:r>
            <a:endParaRPr sz="1800">
              <a:latin typeface="Roboto"/>
              <a:ea typeface="Roboto"/>
              <a:cs typeface="Roboto"/>
              <a:sym typeface="Roboto"/>
            </a:endParaRPr>
          </a:p>
          <a:p>
            <a:pPr marL="0" lvl="0" indent="0" algn="ctr" rtl="0">
              <a:lnSpc>
                <a:spcPct val="80000"/>
              </a:lnSpc>
              <a:spcBef>
                <a:spcPts val="0"/>
              </a:spcBef>
              <a:spcAft>
                <a:spcPts val="0"/>
              </a:spcAft>
              <a:buNone/>
            </a:pPr>
            <a:endParaRPr sz="1800" baseline="30000">
              <a:latin typeface="Roboto"/>
              <a:ea typeface="Roboto"/>
              <a:cs typeface="Roboto"/>
              <a:sym typeface="Roboto"/>
            </a:endParaRPr>
          </a:p>
          <a:p>
            <a:pPr marL="0" lvl="0" indent="0" algn="ctr" rtl="0">
              <a:lnSpc>
                <a:spcPct val="80000"/>
              </a:lnSpc>
              <a:spcBef>
                <a:spcPts val="0"/>
              </a:spcBef>
              <a:spcAft>
                <a:spcPts val="0"/>
              </a:spcAft>
              <a:buNone/>
            </a:pPr>
            <a:r>
              <a:rPr lang="en" sz="1800" baseline="30000">
                <a:latin typeface="Roboto"/>
                <a:ea typeface="Roboto"/>
                <a:cs typeface="Roboto"/>
                <a:sym typeface="Roboto"/>
              </a:rPr>
              <a:t>*</a:t>
            </a:r>
            <a:r>
              <a:rPr lang="en" sz="1800">
                <a:latin typeface="Roboto"/>
                <a:ea typeface="Roboto"/>
                <a:cs typeface="Roboto"/>
                <a:sym typeface="Roboto"/>
              </a:rPr>
              <a:t>Indian Institute of Technology Kharagpur, </a:t>
            </a:r>
            <a:r>
              <a:rPr lang="en" sz="1800" baseline="30000">
                <a:latin typeface="Roboto"/>
                <a:ea typeface="Roboto"/>
                <a:cs typeface="Roboto"/>
                <a:sym typeface="Roboto"/>
              </a:rPr>
              <a:t>+</a:t>
            </a:r>
            <a:r>
              <a:rPr lang="en" sz="1800">
                <a:latin typeface="Roboto"/>
                <a:ea typeface="Roboto"/>
                <a:cs typeface="Roboto"/>
                <a:sym typeface="Roboto"/>
              </a:rPr>
              <a:t>Indian Institute of Science Bangalore</a:t>
            </a:r>
            <a:endParaRPr sz="1800">
              <a:latin typeface="Roboto"/>
              <a:ea typeface="Roboto"/>
              <a:cs typeface="Roboto"/>
              <a:sym typeface="Roboto"/>
            </a:endParaRPr>
          </a:p>
        </p:txBody>
      </p:sp>
      <p:pic>
        <p:nvPicPr>
          <p:cNvPr id="56" name="Google Shape;56;p13"/>
          <p:cNvPicPr preferRelativeResize="0"/>
          <p:nvPr/>
        </p:nvPicPr>
        <p:blipFill>
          <a:blip r:embed="rId3">
            <a:alphaModFix/>
          </a:blip>
          <a:stretch>
            <a:fillRect/>
          </a:stretch>
        </p:blipFill>
        <p:spPr>
          <a:xfrm>
            <a:off x="5794425" y="67650"/>
            <a:ext cx="3276600" cy="762000"/>
          </a:xfrm>
          <a:prstGeom prst="rect">
            <a:avLst/>
          </a:prstGeom>
          <a:noFill/>
          <a:ln>
            <a:noFill/>
          </a:ln>
        </p:spPr>
      </p:pic>
      <p:pic>
        <p:nvPicPr>
          <p:cNvPr id="57" name="Google Shape;57;p13"/>
          <p:cNvPicPr preferRelativeResize="0"/>
          <p:nvPr/>
        </p:nvPicPr>
        <p:blipFill>
          <a:blip r:embed="rId4">
            <a:alphaModFix/>
          </a:blip>
          <a:stretch>
            <a:fillRect/>
          </a:stretch>
        </p:blipFill>
        <p:spPr>
          <a:xfrm>
            <a:off x="6110225" y="3578475"/>
            <a:ext cx="1312876" cy="1312876"/>
          </a:xfrm>
          <a:prstGeom prst="rect">
            <a:avLst/>
          </a:prstGeom>
          <a:noFill/>
          <a:ln>
            <a:noFill/>
          </a:ln>
        </p:spPr>
      </p:pic>
      <p:pic>
        <p:nvPicPr>
          <p:cNvPr id="58" name="Google Shape;58;p13"/>
          <p:cNvPicPr preferRelativeResize="0"/>
          <p:nvPr/>
        </p:nvPicPr>
        <p:blipFill>
          <a:blip r:embed="rId5">
            <a:alphaModFix/>
          </a:blip>
          <a:stretch>
            <a:fillRect/>
          </a:stretch>
        </p:blipFill>
        <p:spPr>
          <a:xfrm>
            <a:off x="2026600" y="3578473"/>
            <a:ext cx="1238290" cy="1312875"/>
          </a:xfrm>
          <a:prstGeom prst="rect">
            <a:avLst/>
          </a:prstGeom>
          <a:noFill/>
          <a:ln>
            <a:noFill/>
          </a:ln>
        </p:spPr>
      </p:pic>
      <p:sp>
        <p:nvSpPr>
          <p:cNvPr id="59" name="Google Shape;59;p13"/>
          <p:cNvSpPr txBox="1"/>
          <p:nvPr/>
        </p:nvSpPr>
        <p:spPr>
          <a:xfrm>
            <a:off x="1573500" y="4851000"/>
            <a:ext cx="59970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chemeClr val="dk1"/>
                </a:solidFill>
                <a:latin typeface="Roboto"/>
                <a:ea typeface="Roboto"/>
                <a:cs typeface="Roboto"/>
                <a:sym typeface="Roboto"/>
              </a:rPr>
              <a:t>This work is partly supported through a research grant from SERB, Department of Science and Technology, Government of India.</a:t>
            </a:r>
            <a:endParaRPr sz="7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2"/>
          <p:cNvPicPr preferRelativeResize="0"/>
          <p:nvPr/>
        </p:nvPicPr>
        <p:blipFill>
          <a:blip r:embed="rId3">
            <a:alphaModFix/>
          </a:blip>
          <a:stretch>
            <a:fillRect/>
          </a:stretch>
        </p:blipFill>
        <p:spPr>
          <a:xfrm>
            <a:off x="724525" y="845025"/>
            <a:ext cx="7694950" cy="4196149"/>
          </a:xfrm>
          <a:prstGeom prst="rect">
            <a:avLst/>
          </a:prstGeom>
          <a:noFill/>
          <a:ln>
            <a:noFill/>
          </a:ln>
        </p:spPr>
      </p:pic>
      <p:sp>
        <p:nvSpPr>
          <p:cNvPr id="216" name="Google Shape;216;p22"/>
          <p:cNvSpPr txBox="1"/>
          <p:nvPr/>
        </p:nvSpPr>
        <p:spPr>
          <a:xfrm>
            <a:off x="2523150" y="109425"/>
            <a:ext cx="4097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Roboto"/>
                <a:ea typeface="Roboto"/>
                <a:cs typeface="Roboto"/>
                <a:sym typeface="Roboto"/>
              </a:rPr>
              <a:t>Sample Retrieval Results</a:t>
            </a:r>
            <a:endParaRPr sz="1800">
              <a:latin typeface="Roboto"/>
              <a:ea typeface="Roboto"/>
              <a:cs typeface="Roboto"/>
              <a:sym typeface="Roboto"/>
            </a:endParaRPr>
          </a:p>
        </p:txBody>
      </p:sp>
      <p:sp>
        <p:nvSpPr>
          <p:cNvPr id="217" name="Google Shape;21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218" name="Google Shape;218;p22"/>
          <p:cNvSpPr txBox="1"/>
          <p:nvPr/>
        </p:nvSpPr>
        <p:spPr>
          <a:xfrm>
            <a:off x="1864525" y="578650"/>
            <a:ext cx="3096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Roboto"/>
                <a:ea typeface="Roboto"/>
                <a:cs typeface="Roboto"/>
                <a:sym typeface="Roboto"/>
              </a:rPr>
              <a:t>Unseen Class Search Set</a:t>
            </a:r>
            <a:endParaRPr i="1">
              <a:latin typeface="Roboto"/>
              <a:ea typeface="Roboto"/>
              <a:cs typeface="Roboto"/>
              <a:sym typeface="Roboto"/>
            </a:endParaRPr>
          </a:p>
        </p:txBody>
      </p:sp>
      <p:sp>
        <p:nvSpPr>
          <p:cNvPr id="219" name="Google Shape;219;p22"/>
          <p:cNvSpPr txBox="1"/>
          <p:nvPr/>
        </p:nvSpPr>
        <p:spPr>
          <a:xfrm>
            <a:off x="5135175" y="578650"/>
            <a:ext cx="3096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Roboto"/>
                <a:ea typeface="Roboto"/>
                <a:cs typeface="Roboto"/>
                <a:sym typeface="Roboto"/>
              </a:rPr>
              <a:t>Seen + Unseen Class Search Set</a:t>
            </a:r>
            <a:endParaRPr i="1">
              <a:latin typeface="Roboto"/>
              <a:ea typeface="Roboto"/>
              <a:cs typeface="Roboto"/>
              <a:sym typeface="Roboto"/>
            </a:endParaRPr>
          </a:p>
        </p:txBody>
      </p:sp>
      <p:sp>
        <p:nvSpPr>
          <p:cNvPr id="220" name="Google Shape;220;p22"/>
          <p:cNvSpPr txBox="1"/>
          <p:nvPr/>
        </p:nvSpPr>
        <p:spPr>
          <a:xfrm>
            <a:off x="610800" y="578650"/>
            <a:ext cx="72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Medium"/>
                <a:ea typeface="Roboto Medium"/>
                <a:cs typeface="Roboto Medium"/>
                <a:sym typeface="Roboto Medium"/>
              </a:rPr>
              <a:t>Query</a:t>
            </a:r>
            <a:endParaRPr>
              <a:latin typeface="Roboto Medium"/>
              <a:ea typeface="Roboto Medium"/>
              <a:cs typeface="Roboto Medium"/>
              <a:sym typeface="Roboto Medium"/>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p:nvPr/>
        </p:nvSpPr>
        <p:spPr>
          <a:xfrm>
            <a:off x="2523150" y="109425"/>
            <a:ext cx="4097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Roboto"/>
                <a:ea typeface="Roboto"/>
                <a:cs typeface="Roboto"/>
                <a:sym typeface="Roboto"/>
              </a:rPr>
              <a:t>Conclusion</a:t>
            </a:r>
            <a:endParaRPr sz="1800">
              <a:latin typeface="Roboto"/>
              <a:ea typeface="Roboto"/>
              <a:cs typeface="Roboto"/>
              <a:sym typeface="Roboto"/>
            </a:endParaRPr>
          </a:p>
        </p:txBody>
      </p:sp>
      <p:sp>
        <p:nvSpPr>
          <p:cNvPr id="226" name="Google Shape;226;p23"/>
          <p:cNvSpPr txBox="1"/>
          <p:nvPr/>
        </p:nvSpPr>
        <p:spPr>
          <a:xfrm>
            <a:off x="427925" y="944550"/>
            <a:ext cx="5443800" cy="2555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latin typeface="Roboto"/>
                <a:ea typeface="Roboto"/>
                <a:cs typeface="Roboto"/>
                <a:sym typeface="Roboto"/>
              </a:rPr>
              <a:t>We propose a novel framework, SnMpNet for the Universal Cross-domain Retrieval task. </a:t>
            </a:r>
            <a:endParaRPr dirty="0">
              <a:latin typeface="Roboto"/>
              <a:ea typeface="Roboto"/>
              <a:cs typeface="Roboto"/>
              <a:sym typeface="Roboto"/>
            </a:endParaRPr>
          </a:p>
          <a:p>
            <a:pPr marL="457200" lvl="0" indent="0" algn="l" rtl="0">
              <a:spcBef>
                <a:spcPts val="0"/>
              </a:spcBef>
              <a:spcAft>
                <a:spcPts val="0"/>
              </a:spcAft>
              <a:buNone/>
            </a:pP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First such work in retrieval literature.</a:t>
            </a:r>
            <a:endParaRPr dirty="0">
              <a:latin typeface="Roboto"/>
              <a:ea typeface="Roboto"/>
              <a:cs typeface="Roboto"/>
              <a:sym typeface="Roboto"/>
            </a:endParaRPr>
          </a:p>
          <a:p>
            <a:pPr marL="457200" lvl="0" indent="0" algn="l" rtl="0">
              <a:spcBef>
                <a:spcPts val="0"/>
              </a:spcBef>
              <a:spcAft>
                <a:spcPts val="0"/>
              </a:spcAft>
              <a:buNone/>
            </a:pP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We introduce two novel losses - Semantic Neighbourhood loss and Mixture Prediction loss for the UCDR task. </a:t>
            </a:r>
            <a:endParaRPr dirty="0">
              <a:latin typeface="Roboto"/>
              <a:ea typeface="Roboto"/>
              <a:cs typeface="Roboto"/>
              <a:sym typeface="Roboto"/>
            </a:endParaRPr>
          </a:p>
          <a:p>
            <a:pPr marL="457200" lvl="0" indent="0" algn="l" rtl="0">
              <a:spcBef>
                <a:spcPts val="0"/>
              </a:spcBef>
              <a:spcAft>
                <a:spcPts val="0"/>
              </a:spcAft>
              <a:buNone/>
            </a:pP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Extensive experiments and comparisons on two large-scale datasets (Sketchy and DomainNet) show effectiveness of our method.</a:t>
            </a:r>
            <a:endParaRPr dirty="0">
              <a:latin typeface="Roboto"/>
              <a:ea typeface="Roboto"/>
              <a:cs typeface="Roboto"/>
              <a:sym typeface="Roboto"/>
            </a:endParaRPr>
          </a:p>
        </p:txBody>
      </p:sp>
      <p:sp>
        <p:nvSpPr>
          <p:cNvPr id="227" name="Google Shape;227;p23"/>
          <p:cNvSpPr txBox="1"/>
          <p:nvPr/>
        </p:nvSpPr>
        <p:spPr>
          <a:xfrm>
            <a:off x="427925" y="4311675"/>
            <a:ext cx="395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Paper: </a:t>
            </a:r>
            <a:r>
              <a:rPr lang="en">
                <a:solidFill>
                  <a:srgbClr val="0000FF"/>
                </a:solidFill>
                <a:latin typeface="Roboto"/>
                <a:ea typeface="Roboto"/>
                <a:cs typeface="Roboto"/>
                <a:sym typeface="Roboto"/>
              </a:rPr>
              <a:t>http://arxiv.org/abs/2108.08356</a:t>
            </a:r>
            <a:endParaRPr>
              <a:solidFill>
                <a:srgbClr val="0000FF"/>
              </a:solidFill>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Code: </a:t>
            </a:r>
            <a:r>
              <a:rPr lang="en">
                <a:solidFill>
                  <a:srgbClr val="0000FF"/>
                </a:solidFill>
                <a:latin typeface="Roboto"/>
                <a:ea typeface="Roboto"/>
                <a:cs typeface="Roboto"/>
                <a:sym typeface="Roboto"/>
              </a:rPr>
              <a:t>https://github.com/mvp18/UCDR</a:t>
            </a:r>
            <a:endParaRPr>
              <a:solidFill>
                <a:srgbClr val="0000FF"/>
              </a:solidFill>
              <a:latin typeface="Roboto"/>
              <a:ea typeface="Roboto"/>
              <a:cs typeface="Roboto"/>
              <a:sym typeface="Roboto"/>
            </a:endParaRPr>
          </a:p>
        </p:txBody>
      </p:sp>
      <p:sp>
        <p:nvSpPr>
          <p:cNvPr id="228" name="Google Shape;22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229" name="Google Shape;229;p23"/>
          <p:cNvSpPr txBox="1"/>
          <p:nvPr/>
        </p:nvSpPr>
        <p:spPr>
          <a:xfrm>
            <a:off x="5871725" y="4419375"/>
            <a:ext cx="242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0000"/>
                </a:solidFill>
                <a:latin typeface="Roboto"/>
                <a:ea typeface="Roboto"/>
                <a:cs typeface="Roboto"/>
                <a:sym typeface="Roboto"/>
              </a:rPr>
              <a:t>Paper Session: 9A and 9B</a:t>
            </a:r>
            <a:endParaRPr b="1" dirty="0">
              <a:solidFill>
                <a:srgbClr val="FF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7"/>
                                        </p:tgtEl>
                                        <p:attrNameLst>
                                          <p:attrName>style.visibility</p:attrName>
                                        </p:attrNameLst>
                                      </p:cBhvr>
                                      <p:to>
                                        <p:strVal val="visible"/>
                                      </p:to>
                                    </p:set>
                                    <p:animEffect transition="in" filter="fade">
                                      <p:cBhvr>
                                        <p:cTn id="23" dur="500"/>
                                        <p:tgtEl>
                                          <p:spTgt spid="2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9"/>
                                        </p:tgtEl>
                                        <p:attrNameLst>
                                          <p:attrName>style.visibility</p:attrName>
                                        </p:attrNameLst>
                                      </p:cBhvr>
                                      <p:to>
                                        <p:strVal val="visible"/>
                                      </p:to>
                                    </p:set>
                                    <p:animEffect transition="in" filter="fade">
                                      <p:cBhvr>
                                        <p:cTn id="28" dur="1000"/>
                                        <p:tgtEl>
                                          <p:spTgt spid="229"/>
                                        </p:tgtEl>
                                      </p:cBhvr>
                                    </p:animEffect>
                                  </p:childTnLst>
                                </p:cTn>
                              </p:par>
                            </p:childTnLst>
                          </p:cTn>
                        </p:par>
                        <p:par>
                          <p:cTn id="29" fill="hold">
                            <p:stCondLst>
                              <p:cond delay="1000"/>
                            </p:stCondLst>
                            <p:childTnLst>
                              <p:par>
                                <p:cTn id="30" presetID="35" presetClass="emph" presetSubtype="0" repeatCount="indefinite" fill="hold" grpId="0" nodeType="afterEffect">
                                  <p:stCondLst>
                                    <p:cond delay="0"/>
                                  </p:stCondLst>
                                  <p:endCondLst>
                                    <p:cond evt="onNext" delay="0">
                                      <p:tgtEl>
                                        <p:sldTgt/>
                                      </p:tgtEl>
                                    </p:cond>
                                  </p:endCondLst>
                                  <p:childTnLst>
                                    <p:anim calcmode="discrete" valueType="str">
                                      <p:cBhvr>
                                        <p:cTn id="31" dur="500" fill="hold"/>
                                        <p:tgtEl>
                                          <p:spTgt spid="22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242" name="Google Shape;242;p25"/>
          <p:cNvSpPr txBox="1"/>
          <p:nvPr/>
        </p:nvSpPr>
        <p:spPr>
          <a:xfrm>
            <a:off x="2566025" y="2325450"/>
            <a:ext cx="4097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latin typeface="Roboto"/>
                <a:ea typeface="Roboto"/>
                <a:cs typeface="Roboto"/>
                <a:sym typeface="Roboto"/>
              </a:rPr>
              <a:t>Thank You!</a:t>
            </a:r>
            <a:endParaRPr sz="22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3"/>
        <p:cNvGrpSpPr/>
        <p:nvPr/>
      </p:nvGrpSpPr>
      <p:grpSpPr>
        <a:xfrm>
          <a:off x="0" y="0"/>
          <a:ext cx="0" cy="0"/>
          <a:chOff x="0" y="0"/>
          <a:chExt cx="0" cy="0"/>
        </a:xfrm>
      </p:grpSpPr>
      <p:sp>
        <p:nvSpPr>
          <p:cNvPr id="64" name="Google Shape;64;p14"/>
          <p:cNvSpPr txBox="1"/>
          <p:nvPr/>
        </p:nvSpPr>
        <p:spPr>
          <a:xfrm>
            <a:off x="2479200" y="109425"/>
            <a:ext cx="4307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Roboto"/>
                <a:ea typeface="Roboto"/>
                <a:cs typeface="Roboto"/>
                <a:sym typeface="Roboto"/>
              </a:rPr>
              <a:t>Applications of Cross-Domain Retrieval</a:t>
            </a:r>
            <a:endParaRPr sz="1800">
              <a:latin typeface="Roboto"/>
              <a:ea typeface="Roboto"/>
              <a:cs typeface="Roboto"/>
              <a:sym typeface="Roboto"/>
            </a:endParaRPr>
          </a:p>
        </p:txBody>
      </p:sp>
      <p:pic>
        <p:nvPicPr>
          <p:cNvPr id="65" name="Google Shape;65;p14"/>
          <p:cNvPicPr preferRelativeResize="0"/>
          <p:nvPr/>
        </p:nvPicPr>
        <p:blipFill>
          <a:blip r:embed="rId3">
            <a:alphaModFix/>
          </a:blip>
          <a:stretch>
            <a:fillRect/>
          </a:stretch>
        </p:blipFill>
        <p:spPr>
          <a:xfrm>
            <a:off x="744475" y="995600"/>
            <a:ext cx="1734725" cy="2310251"/>
          </a:xfrm>
          <a:prstGeom prst="rect">
            <a:avLst/>
          </a:prstGeom>
          <a:noFill/>
          <a:ln>
            <a:noFill/>
          </a:ln>
        </p:spPr>
      </p:pic>
      <p:sp>
        <p:nvSpPr>
          <p:cNvPr id="66" name="Google Shape;66;p14"/>
          <p:cNvSpPr txBox="1"/>
          <p:nvPr/>
        </p:nvSpPr>
        <p:spPr>
          <a:xfrm>
            <a:off x="860638" y="3402500"/>
            <a:ext cx="1502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Forensics</a:t>
            </a:r>
            <a:endParaRPr/>
          </a:p>
        </p:txBody>
      </p:sp>
      <p:grpSp>
        <p:nvGrpSpPr>
          <p:cNvPr id="67" name="Google Shape;67;p14"/>
          <p:cNvGrpSpPr/>
          <p:nvPr/>
        </p:nvGrpSpPr>
        <p:grpSpPr>
          <a:xfrm>
            <a:off x="4267700" y="995600"/>
            <a:ext cx="3717502" cy="2291534"/>
            <a:chOff x="4267700" y="995600"/>
            <a:chExt cx="3717502" cy="2291534"/>
          </a:xfrm>
        </p:grpSpPr>
        <p:pic>
          <p:nvPicPr>
            <p:cNvPr id="68" name="Google Shape;68;p14"/>
            <p:cNvPicPr preferRelativeResize="0"/>
            <p:nvPr/>
          </p:nvPicPr>
          <p:blipFill>
            <a:blip r:embed="rId4">
              <a:alphaModFix/>
            </a:blip>
            <a:stretch>
              <a:fillRect/>
            </a:stretch>
          </p:blipFill>
          <p:spPr>
            <a:xfrm>
              <a:off x="4342550" y="995600"/>
              <a:ext cx="3642652" cy="1179825"/>
            </a:xfrm>
            <a:prstGeom prst="rect">
              <a:avLst/>
            </a:prstGeom>
            <a:noFill/>
            <a:ln>
              <a:noFill/>
            </a:ln>
          </p:spPr>
        </p:pic>
        <p:pic>
          <p:nvPicPr>
            <p:cNvPr id="69" name="Google Shape;69;p14"/>
            <p:cNvPicPr preferRelativeResize="0"/>
            <p:nvPr/>
          </p:nvPicPr>
          <p:blipFill>
            <a:blip r:embed="rId5">
              <a:alphaModFix/>
            </a:blip>
            <a:stretch>
              <a:fillRect/>
            </a:stretch>
          </p:blipFill>
          <p:spPr>
            <a:xfrm>
              <a:off x="4267700" y="2175425"/>
              <a:ext cx="3717500" cy="1111709"/>
            </a:xfrm>
            <a:prstGeom prst="rect">
              <a:avLst/>
            </a:prstGeom>
            <a:noFill/>
            <a:ln>
              <a:noFill/>
            </a:ln>
          </p:spPr>
        </p:pic>
      </p:grpSp>
      <p:sp>
        <p:nvSpPr>
          <p:cNvPr id="70" name="Google Shape;70;p14"/>
          <p:cNvSpPr txBox="1"/>
          <p:nvPr/>
        </p:nvSpPr>
        <p:spPr>
          <a:xfrm>
            <a:off x="5332463" y="3402500"/>
            <a:ext cx="1502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E-Commerce</a:t>
            </a:r>
            <a:endParaRPr/>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72" name="Google Shape;72;p14"/>
          <p:cNvSpPr txBox="1"/>
          <p:nvPr/>
        </p:nvSpPr>
        <p:spPr>
          <a:xfrm>
            <a:off x="128600" y="4629175"/>
            <a:ext cx="8529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0000FF"/>
                </a:solidFill>
                <a:highlight>
                  <a:srgbClr val="FFFFFF"/>
                </a:highlight>
                <a:latin typeface="Roboto"/>
                <a:ea typeface="Roboto"/>
                <a:cs typeface="Roboto"/>
                <a:sym typeface="Roboto"/>
              </a:rPr>
              <a:t>Data insufficiency in sketch versus photo face  recognition (CVPRW 2012)</a:t>
            </a:r>
            <a:endParaRPr sz="900">
              <a:solidFill>
                <a:srgbClr val="0000FF"/>
              </a:solidFill>
              <a:highlight>
                <a:srgbClr val="FFFFFF"/>
              </a:highlight>
              <a:latin typeface="Roboto"/>
              <a:ea typeface="Roboto"/>
              <a:cs typeface="Roboto"/>
              <a:sym typeface="Roboto"/>
            </a:endParaRPr>
          </a:p>
          <a:p>
            <a:pPr marL="0" lvl="0" indent="0" algn="l" rtl="0">
              <a:spcBef>
                <a:spcPts val="0"/>
              </a:spcBef>
              <a:spcAft>
                <a:spcPts val="0"/>
              </a:spcAft>
              <a:buNone/>
            </a:pPr>
            <a:r>
              <a:rPr lang="en" sz="900">
                <a:solidFill>
                  <a:srgbClr val="0000FF"/>
                </a:solidFill>
                <a:highlight>
                  <a:srgbClr val="FFFFFF"/>
                </a:highlight>
                <a:latin typeface="Roboto"/>
                <a:ea typeface="Roboto"/>
                <a:cs typeface="Roboto"/>
                <a:sym typeface="Roboto"/>
              </a:rPr>
              <a:t>A New Algorithm for Sketch-Based Fashion Image Retrieval Based on Cross-Domain Transformation (Wireless Communications and Mobile Computing 2021)</a:t>
            </a:r>
            <a:endParaRPr sz="900">
              <a:solidFill>
                <a:srgbClr val="0000FF"/>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a:blip r:embed="rId3">
            <a:alphaModFix/>
          </a:blip>
          <a:stretch>
            <a:fillRect/>
          </a:stretch>
        </p:blipFill>
        <p:spPr>
          <a:xfrm>
            <a:off x="213600" y="881474"/>
            <a:ext cx="5739174" cy="3446375"/>
          </a:xfrm>
          <a:prstGeom prst="rect">
            <a:avLst/>
          </a:prstGeom>
          <a:noFill/>
          <a:ln>
            <a:noFill/>
          </a:ln>
        </p:spPr>
      </p:pic>
      <p:sp>
        <p:nvSpPr>
          <p:cNvPr id="78" name="Google Shape;78;p15"/>
          <p:cNvSpPr txBox="1"/>
          <p:nvPr/>
        </p:nvSpPr>
        <p:spPr>
          <a:xfrm>
            <a:off x="2523150" y="84625"/>
            <a:ext cx="4097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Roboto"/>
                <a:ea typeface="Roboto"/>
                <a:cs typeface="Roboto"/>
                <a:sym typeface="Roboto"/>
              </a:rPr>
              <a:t>Problem Statement</a:t>
            </a:r>
            <a:endParaRPr sz="1800">
              <a:latin typeface="Roboto"/>
              <a:ea typeface="Roboto"/>
              <a:cs typeface="Roboto"/>
              <a:sym typeface="Roboto"/>
            </a:endParaRPr>
          </a:p>
        </p:txBody>
      </p:sp>
      <p:sp>
        <p:nvSpPr>
          <p:cNvPr id="79" name="Google Shape;79;p15"/>
          <p:cNvSpPr txBox="1"/>
          <p:nvPr/>
        </p:nvSpPr>
        <p:spPr>
          <a:xfrm>
            <a:off x="6208275" y="991488"/>
            <a:ext cx="2677800" cy="400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solidFill>
                  <a:schemeClr val="dk1"/>
                </a:solidFill>
                <a:latin typeface="Roboto"/>
                <a:ea typeface="Roboto"/>
                <a:cs typeface="Roboto"/>
                <a:sym typeface="Roboto"/>
              </a:rPr>
              <a:t>Universal Cross-Domain Retrieval (UCDR)</a:t>
            </a:r>
            <a:endParaRPr sz="1200" dirty="0">
              <a:solidFill>
                <a:schemeClr val="dk1"/>
              </a:solidFill>
              <a:latin typeface="Roboto"/>
              <a:ea typeface="Roboto"/>
              <a:cs typeface="Roboto"/>
              <a:sym typeface="Roboto"/>
            </a:endParaRPr>
          </a:p>
          <a:p>
            <a:pPr marL="0" lvl="0" indent="0" algn="ctr" rtl="0">
              <a:spcBef>
                <a:spcPts val="0"/>
              </a:spcBef>
              <a:spcAft>
                <a:spcPts val="0"/>
              </a:spcAft>
              <a:buNone/>
            </a:pPr>
            <a:endParaRPr sz="1100" dirty="0">
              <a:solidFill>
                <a:schemeClr val="dk1"/>
              </a:solidFill>
              <a:latin typeface="Roboto"/>
              <a:ea typeface="Roboto"/>
              <a:cs typeface="Roboto"/>
              <a:sym typeface="Roboto"/>
            </a:endParaRPr>
          </a:p>
          <a:p>
            <a:pPr marL="457200" lvl="0" indent="-298450" algn="l" rtl="0">
              <a:spcBef>
                <a:spcPts val="640"/>
              </a:spcBef>
              <a:spcAft>
                <a:spcPts val="0"/>
              </a:spcAft>
              <a:buClr>
                <a:schemeClr val="dk1"/>
              </a:buClr>
              <a:buSzPts val="1100"/>
              <a:buFont typeface="Roboto"/>
              <a:buChar char="●"/>
            </a:pPr>
            <a:r>
              <a:rPr lang="en" sz="1100" dirty="0">
                <a:solidFill>
                  <a:schemeClr val="dk1"/>
                </a:solidFill>
                <a:latin typeface="Roboto"/>
                <a:ea typeface="Roboto"/>
                <a:cs typeface="Roboto"/>
                <a:sym typeface="Roboto"/>
              </a:rPr>
              <a:t>Cross-domain retrieval for truly generalized scenario</a:t>
            </a:r>
            <a:endParaRPr sz="1100" dirty="0">
              <a:solidFill>
                <a:schemeClr val="dk1"/>
              </a:solidFill>
              <a:latin typeface="Roboto"/>
              <a:ea typeface="Roboto"/>
              <a:cs typeface="Roboto"/>
              <a:sym typeface="Roboto"/>
            </a:endParaRPr>
          </a:p>
          <a:p>
            <a:pPr marL="457200" lvl="0" indent="0" algn="l" rtl="0">
              <a:spcBef>
                <a:spcPts val="640"/>
              </a:spcBef>
              <a:spcAft>
                <a:spcPts val="0"/>
              </a:spcAft>
              <a:buNone/>
            </a:pPr>
            <a:endParaRPr sz="1100" dirty="0">
              <a:solidFill>
                <a:schemeClr val="dk1"/>
              </a:solidFill>
              <a:latin typeface="Roboto"/>
              <a:ea typeface="Roboto"/>
              <a:cs typeface="Roboto"/>
              <a:sym typeface="Roboto"/>
            </a:endParaRPr>
          </a:p>
          <a:p>
            <a:pPr marL="457200" lvl="0" indent="-298450" algn="l" rtl="0">
              <a:spcBef>
                <a:spcPts val="640"/>
              </a:spcBef>
              <a:spcAft>
                <a:spcPts val="0"/>
              </a:spcAft>
              <a:buClr>
                <a:schemeClr val="dk1"/>
              </a:buClr>
              <a:buSzPts val="1100"/>
              <a:buFont typeface="Roboto"/>
              <a:buChar char="●"/>
            </a:pPr>
            <a:r>
              <a:rPr lang="en" sz="1100" dirty="0">
                <a:solidFill>
                  <a:schemeClr val="dk1"/>
                </a:solidFill>
                <a:latin typeface="Roboto"/>
                <a:ea typeface="Roboto"/>
                <a:cs typeface="Roboto"/>
                <a:sym typeface="Roboto"/>
              </a:rPr>
              <a:t>The query may belong to a seen or an unseen domain</a:t>
            </a:r>
            <a:endParaRPr sz="1100" dirty="0">
              <a:solidFill>
                <a:schemeClr val="dk1"/>
              </a:solidFill>
              <a:latin typeface="Roboto"/>
              <a:ea typeface="Roboto"/>
              <a:cs typeface="Roboto"/>
              <a:sym typeface="Roboto"/>
            </a:endParaRPr>
          </a:p>
          <a:p>
            <a:pPr marL="457200" lvl="0" indent="0" algn="l" rtl="0">
              <a:spcBef>
                <a:spcPts val="640"/>
              </a:spcBef>
              <a:spcAft>
                <a:spcPts val="0"/>
              </a:spcAft>
              <a:buNone/>
            </a:pPr>
            <a:endParaRPr sz="1100" dirty="0">
              <a:solidFill>
                <a:schemeClr val="dk1"/>
              </a:solidFill>
              <a:latin typeface="Roboto"/>
              <a:ea typeface="Roboto"/>
              <a:cs typeface="Roboto"/>
              <a:sym typeface="Roboto"/>
            </a:endParaRPr>
          </a:p>
          <a:p>
            <a:pPr marL="457200" lvl="0" indent="-298450" algn="l" rtl="0">
              <a:spcBef>
                <a:spcPts val="640"/>
              </a:spcBef>
              <a:spcAft>
                <a:spcPts val="0"/>
              </a:spcAft>
              <a:buClr>
                <a:schemeClr val="dk1"/>
              </a:buClr>
              <a:buSzPts val="1100"/>
              <a:buFont typeface="Roboto"/>
              <a:buChar char="●"/>
            </a:pPr>
            <a:r>
              <a:rPr lang="en" sz="1100" dirty="0">
                <a:solidFill>
                  <a:schemeClr val="dk1"/>
                </a:solidFill>
                <a:latin typeface="Roboto"/>
                <a:ea typeface="Roboto"/>
                <a:cs typeface="Roboto"/>
                <a:sym typeface="Roboto"/>
              </a:rPr>
              <a:t>The query may belong to any seen or unseen category</a:t>
            </a:r>
            <a:endParaRPr sz="1100" dirty="0">
              <a:solidFill>
                <a:schemeClr val="dk1"/>
              </a:solidFill>
              <a:latin typeface="Roboto"/>
              <a:ea typeface="Roboto"/>
              <a:cs typeface="Roboto"/>
              <a:sym typeface="Roboto"/>
            </a:endParaRPr>
          </a:p>
          <a:p>
            <a:pPr marL="457200" lvl="0" indent="0" algn="l" rtl="0">
              <a:spcBef>
                <a:spcPts val="640"/>
              </a:spcBef>
              <a:spcAft>
                <a:spcPts val="0"/>
              </a:spcAft>
              <a:buNone/>
            </a:pPr>
            <a:endParaRPr sz="1100" dirty="0">
              <a:solidFill>
                <a:schemeClr val="dk1"/>
              </a:solidFill>
              <a:latin typeface="Roboto"/>
              <a:ea typeface="Roboto"/>
              <a:cs typeface="Roboto"/>
              <a:sym typeface="Roboto"/>
            </a:endParaRPr>
          </a:p>
          <a:p>
            <a:pPr marL="457200" lvl="0" indent="-298450" algn="l" rtl="0">
              <a:spcBef>
                <a:spcPts val="640"/>
              </a:spcBef>
              <a:spcAft>
                <a:spcPts val="0"/>
              </a:spcAft>
              <a:buClr>
                <a:schemeClr val="dk1"/>
              </a:buClr>
              <a:buSzPts val="1100"/>
              <a:buFont typeface="Roboto"/>
              <a:buChar char="●"/>
            </a:pPr>
            <a:r>
              <a:rPr lang="en" sz="1100" dirty="0">
                <a:solidFill>
                  <a:schemeClr val="dk1"/>
                </a:solidFill>
                <a:latin typeface="Roboto"/>
                <a:ea typeface="Roboto"/>
                <a:cs typeface="Roboto"/>
                <a:sym typeface="Roboto"/>
              </a:rPr>
              <a:t>Search set may contain images from seen and/or unseen categories.</a:t>
            </a:r>
            <a:endParaRPr sz="1100" dirty="0">
              <a:solidFill>
                <a:schemeClr val="dk1"/>
              </a:solidFill>
              <a:latin typeface="Roboto"/>
              <a:ea typeface="Roboto"/>
              <a:cs typeface="Roboto"/>
              <a:sym typeface="Roboto"/>
            </a:endParaRPr>
          </a:p>
          <a:p>
            <a:pPr marL="457200" lvl="0" indent="0" algn="l" rtl="0">
              <a:spcBef>
                <a:spcPts val="640"/>
              </a:spcBef>
              <a:spcAft>
                <a:spcPts val="0"/>
              </a:spcAft>
              <a:buNone/>
            </a:pPr>
            <a:endParaRPr sz="1100" dirty="0">
              <a:solidFill>
                <a:schemeClr val="dk1"/>
              </a:solidFill>
              <a:latin typeface="Roboto"/>
              <a:ea typeface="Roboto"/>
              <a:cs typeface="Roboto"/>
              <a:sym typeface="Roboto"/>
            </a:endParaRPr>
          </a:p>
          <a:p>
            <a:pPr marL="457200" lvl="0" indent="-298450" algn="l" rtl="0">
              <a:spcBef>
                <a:spcPts val="640"/>
              </a:spcBef>
              <a:spcAft>
                <a:spcPts val="0"/>
              </a:spcAft>
              <a:buClr>
                <a:schemeClr val="dk1"/>
              </a:buClr>
              <a:buSzPts val="1100"/>
              <a:buFont typeface="Roboto"/>
              <a:buChar char="●"/>
            </a:pPr>
            <a:r>
              <a:rPr lang="en" sz="1100" dirty="0">
                <a:solidFill>
                  <a:schemeClr val="dk1"/>
                </a:solidFill>
                <a:latin typeface="Roboto"/>
                <a:ea typeface="Roboto"/>
                <a:cs typeface="Roboto"/>
                <a:sym typeface="Roboto"/>
              </a:rPr>
              <a:t>First such attempt in retrieval literature</a:t>
            </a:r>
            <a:endParaRPr sz="1100" dirty="0">
              <a:solidFill>
                <a:schemeClr val="dk1"/>
              </a:solidFill>
              <a:latin typeface="Roboto"/>
              <a:ea typeface="Roboto"/>
              <a:cs typeface="Roboto"/>
              <a:sym typeface="Roboto"/>
            </a:endParaRPr>
          </a:p>
        </p:txBody>
      </p:sp>
      <p:sp>
        <p:nvSpPr>
          <p:cNvPr id="80" name="Google Shape;8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6"/>
          <p:cNvSpPr txBox="1"/>
          <p:nvPr/>
        </p:nvSpPr>
        <p:spPr>
          <a:xfrm>
            <a:off x="2479200" y="109425"/>
            <a:ext cx="4097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Related Work: Domain Generalization</a:t>
            </a:r>
            <a:endParaRPr sz="1800">
              <a:solidFill>
                <a:schemeClr val="dk1"/>
              </a:solidFill>
              <a:latin typeface="Roboto"/>
              <a:ea typeface="Roboto"/>
              <a:cs typeface="Roboto"/>
              <a:sym typeface="Roboto"/>
            </a:endParaRPr>
          </a:p>
        </p:txBody>
      </p:sp>
      <p:pic>
        <p:nvPicPr>
          <p:cNvPr id="86" name="Google Shape;86;p16"/>
          <p:cNvPicPr preferRelativeResize="0"/>
          <p:nvPr/>
        </p:nvPicPr>
        <p:blipFill>
          <a:blip r:embed="rId3">
            <a:alphaModFix/>
          </a:blip>
          <a:stretch>
            <a:fillRect/>
          </a:stretch>
        </p:blipFill>
        <p:spPr>
          <a:xfrm>
            <a:off x="177200" y="1091300"/>
            <a:ext cx="4097701" cy="2207613"/>
          </a:xfrm>
          <a:prstGeom prst="rect">
            <a:avLst/>
          </a:prstGeom>
          <a:noFill/>
          <a:ln>
            <a:noFill/>
          </a:ln>
        </p:spPr>
      </p:pic>
      <p:pic>
        <p:nvPicPr>
          <p:cNvPr id="87" name="Google Shape;87;p16"/>
          <p:cNvPicPr preferRelativeResize="0"/>
          <p:nvPr/>
        </p:nvPicPr>
        <p:blipFill>
          <a:blip r:embed="rId4">
            <a:alphaModFix/>
          </a:blip>
          <a:stretch>
            <a:fillRect/>
          </a:stretch>
        </p:blipFill>
        <p:spPr>
          <a:xfrm>
            <a:off x="4750550" y="1091300"/>
            <a:ext cx="4117099" cy="2207625"/>
          </a:xfrm>
          <a:prstGeom prst="rect">
            <a:avLst/>
          </a:prstGeom>
          <a:noFill/>
          <a:ln>
            <a:noFill/>
          </a:ln>
        </p:spPr>
      </p:pic>
      <p:sp>
        <p:nvSpPr>
          <p:cNvPr id="88" name="Google Shape;88;p16"/>
          <p:cNvSpPr txBox="1"/>
          <p:nvPr/>
        </p:nvSpPr>
        <p:spPr>
          <a:xfrm>
            <a:off x="999050" y="3476000"/>
            <a:ext cx="2454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dk1"/>
                </a:solidFill>
                <a:latin typeface="Roboto"/>
                <a:ea typeface="Roboto"/>
                <a:cs typeface="Roboto"/>
                <a:sym typeface="Roboto"/>
              </a:rPr>
              <a:t>EISNet (Wang et al., ECCV’20)</a:t>
            </a:r>
            <a:endParaRPr sz="1300">
              <a:solidFill>
                <a:schemeClr val="dk1"/>
              </a:solidFill>
              <a:latin typeface="Roboto"/>
              <a:ea typeface="Roboto"/>
              <a:cs typeface="Roboto"/>
              <a:sym typeface="Roboto"/>
            </a:endParaRPr>
          </a:p>
        </p:txBody>
      </p:sp>
      <p:sp>
        <p:nvSpPr>
          <p:cNvPr id="89" name="Google Shape;89;p16"/>
          <p:cNvSpPr txBox="1"/>
          <p:nvPr/>
        </p:nvSpPr>
        <p:spPr>
          <a:xfrm>
            <a:off x="5582100" y="3476000"/>
            <a:ext cx="2574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dk1"/>
                </a:solidFill>
                <a:latin typeface="Roboto"/>
                <a:ea typeface="Roboto"/>
                <a:cs typeface="Roboto"/>
                <a:sym typeface="Roboto"/>
              </a:rPr>
              <a:t>CuMix (Mancini et al., ECCV’20)</a:t>
            </a:r>
            <a:endParaRPr sz="1300">
              <a:solidFill>
                <a:schemeClr val="dk1"/>
              </a:solidFill>
              <a:latin typeface="Roboto"/>
              <a:ea typeface="Roboto"/>
              <a:cs typeface="Roboto"/>
              <a:sym typeface="Roboto"/>
            </a:endParaRPr>
          </a:p>
        </p:txBody>
      </p:sp>
      <p:sp>
        <p:nvSpPr>
          <p:cNvPr id="90" name="Google Shape;90;p16"/>
          <p:cNvSpPr txBox="1"/>
          <p:nvPr/>
        </p:nvSpPr>
        <p:spPr>
          <a:xfrm>
            <a:off x="600650" y="3976750"/>
            <a:ext cx="3250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dirty="0">
                <a:solidFill>
                  <a:srgbClr val="0000FF"/>
                </a:solidFill>
                <a:latin typeface="Roboto Medium"/>
                <a:ea typeface="Roboto Medium"/>
                <a:cs typeface="Roboto Medium"/>
                <a:sym typeface="Roboto Medium"/>
              </a:rPr>
              <a:t>SOTA performance on domain generalization (DG) task</a:t>
            </a:r>
            <a:endParaRPr sz="1300" dirty="0">
              <a:solidFill>
                <a:srgbClr val="0000FF"/>
              </a:solidFill>
              <a:latin typeface="Roboto Medium"/>
              <a:ea typeface="Roboto Medium"/>
              <a:cs typeface="Roboto Medium"/>
              <a:sym typeface="Roboto Medium"/>
            </a:endParaRPr>
          </a:p>
        </p:txBody>
      </p:sp>
      <p:sp>
        <p:nvSpPr>
          <p:cNvPr id="91" name="Google Shape;91;p16"/>
          <p:cNvSpPr txBox="1"/>
          <p:nvPr/>
        </p:nvSpPr>
        <p:spPr>
          <a:xfrm>
            <a:off x="5183700" y="3976750"/>
            <a:ext cx="3250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0000FF"/>
                </a:solidFill>
                <a:latin typeface="Roboto Medium"/>
                <a:ea typeface="Roboto Medium"/>
                <a:cs typeface="Roboto Medium"/>
                <a:sym typeface="Roboto Medium"/>
              </a:rPr>
              <a:t>SOTA performance on zero-shot domain generalization (ZSDG) task</a:t>
            </a:r>
            <a:endParaRPr sz="1300">
              <a:solidFill>
                <a:srgbClr val="0000FF"/>
              </a:solidFill>
              <a:latin typeface="Roboto Medium"/>
              <a:ea typeface="Roboto Medium"/>
              <a:cs typeface="Roboto Medium"/>
              <a:sym typeface="Roboto Medium"/>
            </a:endParaRPr>
          </a:p>
        </p:txBody>
      </p:sp>
      <p:sp>
        <p:nvSpPr>
          <p:cNvPr id="92" name="Google Shape;9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pic>
        <p:nvPicPr>
          <p:cNvPr id="97" name="Google Shape;97;p17"/>
          <p:cNvPicPr preferRelativeResize="0"/>
          <p:nvPr/>
        </p:nvPicPr>
        <p:blipFill>
          <a:blip r:embed="rId3">
            <a:alphaModFix/>
          </a:blip>
          <a:stretch>
            <a:fillRect/>
          </a:stretch>
        </p:blipFill>
        <p:spPr>
          <a:xfrm>
            <a:off x="4810300" y="3037050"/>
            <a:ext cx="4022099" cy="1706500"/>
          </a:xfrm>
          <a:prstGeom prst="rect">
            <a:avLst/>
          </a:prstGeom>
          <a:noFill/>
          <a:ln>
            <a:noFill/>
          </a:ln>
        </p:spPr>
      </p:pic>
      <p:pic>
        <p:nvPicPr>
          <p:cNvPr id="98" name="Google Shape;98;p17"/>
          <p:cNvPicPr preferRelativeResize="0"/>
          <p:nvPr/>
        </p:nvPicPr>
        <p:blipFill>
          <a:blip r:embed="rId4">
            <a:alphaModFix/>
          </a:blip>
          <a:stretch>
            <a:fillRect/>
          </a:stretch>
        </p:blipFill>
        <p:spPr>
          <a:xfrm>
            <a:off x="4804575" y="3030700"/>
            <a:ext cx="4027824" cy="1706500"/>
          </a:xfrm>
          <a:prstGeom prst="rect">
            <a:avLst/>
          </a:prstGeom>
          <a:noFill/>
          <a:ln>
            <a:noFill/>
          </a:ln>
        </p:spPr>
      </p:pic>
      <p:pic>
        <p:nvPicPr>
          <p:cNvPr id="99" name="Google Shape;99;p17"/>
          <p:cNvPicPr preferRelativeResize="0"/>
          <p:nvPr/>
        </p:nvPicPr>
        <p:blipFill>
          <a:blip r:embed="rId5">
            <a:alphaModFix/>
          </a:blip>
          <a:stretch>
            <a:fillRect/>
          </a:stretch>
        </p:blipFill>
        <p:spPr>
          <a:xfrm>
            <a:off x="152400" y="3030699"/>
            <a:ext cx="4210248" cy="1706500"/>
          </a:xfrm>
          <a:prstGeom prst="rect">
            <a:avLst/>
          </a:prstGeom>
          <a:noFill/>
          <a:ln>
            <a:noFill/>
          </a:ln>
        </p:spPr>
      </p:pic>
      <p:pic>
        <p:nvPicPr>
          <p:cNvPr id="100" name="Google Shape;100;p17"/>
          <p:cNvPicPr preferRelativeResize="0"/>
          <p:nvPr/>
        </p:nvPicPr>
        <p:blipFill>
          <a:blip r:embed="rId6">
            <a:alphaModFix/>
          </a:blip>
          <a:stretch>
            <a:fillRect/>
          </a:stretch>
        </p:blipFill>
        <p:spPr>
          <a:xfrm>
            <a:off x="152400" y="3030700"/>
            <a:ext cx="4210276" cy="1706490"/>
          </a:xfrm>
          <a:prstGeom prst="rect">
            <a:avLst/>
          </a:prstGeom>
          <a:noFill/>
          <a:ln>
            <a:noFill/>
          </a:ln>
        </p:spPr>
      </p:pic>
      <p:grpSp>
        <p:nvGrpSpPr>
          <p:cNvPr id="101" name="Google Shape;101;p17"/>
          <p:cNvGrpSpPr/>
          <p:nvPr/>
        </p:nvGrpSpPr>
        <p:grpSpPr>
          <a:xfrm>
            <a:off x="138275" y="717000"/>
            <a:ext cx="8696774" cy="1963820"/>
            <a:chOff x="138275" y="717000"/>
            <a:chExt cx="8696774" cy="1963820"/>
          </a:xfrm>
        </p:grpSpPr>
        <p:pic>
          <p:nvPicPr>
            <p:cNvPr id="102" name="Google Shape;102;p17"/>
            <p:cNvPicPr preferRelativeResize="0"/>
            <p:nvPr/>
          </p:nvPicPr>
          <p:blipFill>
            <a:blip r:embed="rId7">
              <a:alphaModFix/>
            </a:blip>
            <a:stretch>
              <a:fillRect/>
            </a:stretch>
          </p:blipFill>
          <p:spPr>
            <a:xfrm>
              <a:off x="138275" y="717000"/>
              <a:ext cx="4238523" cy="1957271"/>
            </a:xfrm>
            <a:prstGeom prst="rect">
              <a:avLst/>
            </a:prstGeom>
            <a:noFill/>
            <a:ln>
              <a:noFill/>
            </a:ln>
          </p:spPr>
        </p:pic>
        <p:pic>
          <p:nvPicPr>
            <p:cNvPr id="103" name="Google Shape;103;p17"/>
            <p:cNvPicPr preferRelativeResize="0"/>
            <p:nvPr/>
          </p:nvPicPr>
          <p:blipFill>
            <a:blip r:embed="rId8">
              <a:alphaModFix/>
            </a:blip>
            <a:stretch>
              <a:fillRect/>
            </a:stretch>
          </p:blipFill>
          <p:spPr>
            <a:xfrm>
              <a:off x="4801899" y="723563"/>
              <a:ext cx="4033149" cy="1957257"/>
            </a:xfrm>
            <a:prstGeom prst="rect">
              <a:avLst/>
            </a:prstGeom>
            <a:noFill/>
            <a:ln>
              <a:noFill/>
            </a:ln>
          </p:spPr>
        </p:pic>
      </p:grpSp>
      <p:grpSp>
        <p:nvGrpSpPr>
          <p:cNvPr id="104" name="Google Shape;104;p17"/>
          <p:cNvGrpSpPr/>
          <p:nvPr/>
        </p:nvGrpSpPr>
        <p:grpSpPr>
          <a:xfrm>
            <a:off x="152375" y="723538"/>
            <a:ext cx="8682678" cy="1957287"/>
            <a:chOff x="152375" y="723538"/>
            <a:chExt cx="8682678" cy="1957287"/>
          </a:xfrm>
        </p:grpSpPr>
        <p:pic>
          <p:nvPicPr>
            <p:cNvPr id="105" name="Google Shape;105;p17"/>
            <p:cNvPicPr preferRelativeResize="0"/>
            <p:nvPr/>
          </p:nvPicPr>
          <p:blipFill>
            <a:blip r:embed="rId9">
              <a:alphaModFix/>
            </a:blip>
            <a:stretch>
              <a:fillRect/>
            </a:stretch>
          </p:blipFill>
          <p:spPr>
            <a:xfrm>
              <a:off x="4801888" y="723550"/>
              <a:ext cx="4033165" cy="1957275"/>
            </a:xfrm>
            <a:prstGeom prst="rect">
              <a:avLst/>
            </a:prstGeom>
            <a:noFill/>
            <a:ln>
              <a:noFill/>
            </a:ln>
          </p:spPr>
        </p:pic>
        <p:pic>
          <p:nvPicPr>
            <p:cNvPr id="106" name="Google Shape;106;p17"/>
            <p:cNvPicPr preferRelativeResize="0"/>
            <p:nvPr/>
          </p:nvPicPr>
          <p:blipFill>
            <a:blip r:embed="rId10">
              <a:alphaModFix/>
            </a:blip>
            <a:stretch>
              <a:fillRect/>
            </a:stretch>
          </p:blipFill>
          <p:spPr>
            <a:xfrm>
              <a:off x="152375" y="723538"/>
              <a:ext cx="4210276" cy="1944225"/>
            </a:xfrm>
            <a:prstGeom prst="rect">
              <a:avLst/>
            </a:prstGeom>
            <a:noFill/>
            <a:ln>
              <a:noFill/>
            </a:ln>
          </p:spPr>
        </p:pic>
      </p:grpSp>
      <p:sp>
        <p:nvSpPr>
          <p:cNvPr id="107" name="Google Shape;107;p17"/>
          <p:cNvSpPr txBox="1"/>
          <p:nvPr/>
        </p:nvSpPr>
        <p:spPr>
          <a:xfrm>
            <a:off x="2479200" y="109425"/>
            <a:ext cx="4097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Related Work: ZS-SBIR</a:t>
            </a:r>
            <a:endParaRPr sz="1800">
              <a:solidFill>
                <a:schemeClr val="dk1"/>
              </a:solidFill>
              <a:latin typeface="Roboto"/>
              <a:ea typeface="Roboto"/>
              <a:cs typeface="Roboto"/>
              <a:sym typeface="Roboto"/>
            </a:endParaRPr>
          </a:p>
        </p:txBody>
      </p:sp>
      <p:sp>
        <p:nvSpPr>
          <p:cNvPr id="108" name="Google Shape;108;p17"/>
          <p:cNvSpPr txBox="1"/>
          <p:nvPr/>
        </p:nvSpPr>
        <p:spPr>
          <a:xfrm>
            <a:off x="1030525" y="2667750"/>
            <a:ext cx="2454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SEM-PCYC (Dutta et al., CVPR’19)</a:t>
            </a:r>
            <a:endParaRPr sz="1200">
              <a:solidFill>
                <a:schemeClr val="dk1"/>
              </a:solidFill>
              <a:latin typeface="Roboto"/>
              <a:ea typeface="Roboto"/>
              <a:cs typeface="Roboto"/>
              <a:sym typeface="Roboto"/>
            </a:endParaRPr>
          </a:p>
        </p:txBody>
      </p:sp>
      <p:sp>
        <p:nvSpPr>
          <p:cNvPr id="109" name="Google Shape;109;p17"/>
          <p:cNvSpPr txBox="1"/>
          <p:nvPr/>
        </p:nvSpPr>
        <p:spPr>
          <a:xfrm>
            <a:off x="5520800" y="2667750"/>
            <a:ext cx="2783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StyleGuide (Dutta et al., BMVC’19)</a:t>
            </a:r>
            <a:endParaRPr sz="1200">
              <a:solidFill>
                <a:schemeClr val="dk1"/>
              </a:solidFill>
              <a:latin typeface="Roboto"/>
              <a:ea typeface="Roboto"/>
              <a:cs typeface="Roboto"/>
              <a:sym typeface="Roboto"/>
            </a:endParaRPr>
          </a:p>
        </p:txBody>
      </p:sp>
      <p:sp>
        <p:nvSpPr>
          <p:cNvPr id="110" name="Google Shape;110;p17"/>
          <p:cNvSpPr txBox="1"/>
          <p:nvPr/>
        </p:nvSpPr>
        <p:spPr>
          <a:xfrm>
            <a:off x="715388" y="4737200"/>
            <a:ext cx="3084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Doodle to Search (Dey et al., CVPR’19)</a:t>
            </a:r>
            <a:endParaRPr sz="1200">
              <a:solidFill>
                <a:schemeClr val="dk1"/>
              </a:solidFill>
              <a:latin typeface="Roboto"/>
              <a:ea typeface="Roboto"/>
              <a:cs typeface="Roboto"/>
              <a:sym typeface="Roboto"/>
            </a:endParaRPr>
          </a:p>
        </p:txBody>
      </p:sp>
      <p:sp>
        <p:nvSpPr>
          <p:cNvPr id="111" name="Google Shape;111;p17"/>
          <p:cNvSpPr txBox="1"/>
          <p:nvPr/>
        </p:nvSpPr>
        <p:spPr>
          <a:xfrm>
            <a:off x="5594350" y="4737200"/>
            <a:ext cx="2454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SAKE (Liu et al., ICCV’19)</a:t>
            </a:r>
            <a:endParaRPr sz="1200">
              <a:solidFill>
                <a:schemeClr val="dk1"/>
              </a:solidFill>
              <a:latin typeface="Roboto"/>
              <a:ea typeface="Roboto"/>
              <a:cs typeface="Roboto"/>
              <a:sym typeface="Roboto"/>
            </a:endParaRPr>
          </a:p>
        </p:txBody>
      </p:sp>
      <p:sp>
        <p:nvSpPr>
          <p:cNvPr id="112" name="Google Shape;112;p17"/>
          <p:cNvSpPr txBox="1"/>
          <p:nvPr/>
        </p:nvSpPr>
        <p:spPr>
          <a:xfrm>
            <a:off x="715400" y="1283250"/>
            <a:ext cx="3084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6"/>
                </a:solidFill>
                <a:latin typeface="Roboto"/>
                <a:ea typeface="Roboto"/>
                <a:cs typeface="Roboto"/>
                <a:sym typeface="Roboto"/>
              </a:rPr>
              <a:t>Dual Branch Architecture: Domain-independent variant not possible</a:t>
            </a:r>
            <a:endParaRPr b="1">
              <a:solidFill>
                <a:schemeClr val="accent6"/>
              </a:solidFill>
              <a:latin typeface="Roboto"/>
              <a:ea typeface="Roboto"/>
              <a:cs typeface="Roboto"/>
              <a:sym typeface="Roboto"/>
            </a:endParaRPr>
          </a:p>
        </p:txBody>
      </p:sp>
      <p:sp>
        <p:nvSpPr>
          <p:cNvPr id="113" name="Google Shape;113;p17"/>
          <p:cNvSpPr txBox="1"/>
          <p:nvPr/>
        </p:nvSpPr>
        <p:spPr>
          <a:xfrm>
            <a:off x="752125" y="3416025"/>
            <a:ext cx="30108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chemeClr val="accent6"/>
                </a:solidFill>
                <a:latin typeface="Roboto"/>
                <a:ea typeface="Roboto"/>
                <a:cs typeface="Roboto"/>
                <a:sym typeface="Roboto"/>
              </a:rPr>
              <a:t>Dual Branch Architecture with Domain Loss: Domain-independent variant possible</a:t>
            </a:r>
            <a:endParaRPr sz="1300" b="1">
              <a:solidFill>
                <a:schemeClr val="accent6"/>
              </a:solidFill>
              <a:latin typeface="Roboto"/>
              <a:ea typeface="Roboto"/>
              <a:cs typeface="Roboto"/>
              <a:sym typeface="Roboto"/>
            </a:endParaRPr>
          </a:p>
        </p:txBody>
      </p:sp>
      <p:sp>
        <p:nvSpPr>
          <p:cNvPr id="114" name="Google Shape;114;p17"/>
          <p:cNvSpPr txBox="1"/>
          <p:nvPr/>
        </p:nvSpPr>
        <p:spPr>
          <a:xfrm>
            <a:off x="5406950" y="3416025"/>
            <a:ext cx="30108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chemeClr val="accent6"/>
                </a:solidFill>
                <a:latin typeface="Roboto"/>
                <a:ea typeface="Roboto"/>
                <a:cs typeface="Roboto"/>
                <a:sym typeface="Roboto"/>
              </a:rPr>
              <a:t>Single Branch Architecture with domain-indicator function: Domain-independent variant possible</a:t>
            </a:r>
            <a:endParaRPr sz="1300" b="1">
              <a:solidFill>
                <a:schemeClr val="accent6"/>
              </a:solidFill>
              <a:latin typeface="Roboto"/>
              <a:ea typeface="Roboto"/>
              <a:cs typeface="Roboto"/>
              <a:sym typeface="Roboto"/>
            </a:endParaRPr>
          </a:p>
        </p:txBody>
      </p:sp>
      <p:sp>
        <p:nvSpPr>
          <p:cNvPr id="115" name="Google Shape;11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116" name="Google Shape;116;p17"/>
          <p:cNvSpPr txBox="1"/>
          <p:nvPr/>
        </p:nvSpPr>
        <p:spPr>
          <a:xfrm>
            <a:off x="5370200" y="1286525"/>
            <a:ext cx="3084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6"/>
                </a:solidFill>
                <a:latin typeface="Roboto"/>
                <a:ea typeface="Roboto"/>
                <a:cs typeface="Roboto"/>
                <a:sym typeface="Roboto"/>
              </a:rPr>
              <a:t>Dual Branch Architecture: Domain-independent variant not possible</a:t>
            </a:r>
            <a:endParaRPr b="1">
              <a:solidFill>
                <a:schemeClr val="accent6"/>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0"/>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98"/>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8"/>
          <p:cNvPicPr preferRelativeResize="0"/>
          <p:nvPr/>
        </p:nvPicPr>
        <p:blipFill>
          <a:blip r:embed="rId3">
            <a:alphaModFix/>
          </a:blip>
          <a:stretch>
            <a:fillRect/>
          </a:stretch>
        </p:blipFill>
        <p:spPr>
          <a:xfrm>
            <a:off x="818900" y="1050025"/>
            <a:ext cx="1986731" cy="2586375"/>
          </a:xfrm>
          <a:prstGeom prst="rect">
            <a:avLst/>
          </a:prstGeom>
          <a:noFill/>
          <a:ln>
            <a:noFill/>
          </a:ln>
        </p:spPr>
      </p:pic>
      <p:grpSp>
        <p:nvGrpSpPr>
          <p:cNvPr id="122" name="Google Shape;122;p18"/>
          <p:cNvGrpSpPr/>
          <p:nvPr/>
        </p:nvGrpSpPr>
        <p:grpSpPr>
          <a:xfrm>
            <a:off x="3565230" y="820870"/>
            <a:ext cx="3982304" cy="2586383"/>
            <a:chOff x="4776406" y="193098"/>
            <a:chExt cx="5309738" cy="3448510"/>
          </a:xfrm>
        </p:grpSpPr>
        <p:sp>
          <p:nvSpPr>
            <p:cNvPr id="123" name="Google Shape;123;p18"/>
            <p:cNvSpPr/>
            <p:nvPr/>
          </p:nvSpPr>
          <p:spPr>
            <a:xfrm>
              <a:off x="4776406" y="193098"/>
              <a:ext cx="5309738" cy="3448510"/>
            </a:xfrm>
            <a:prstGeom prst="roundRect">
              <a:avLst>
                <a:gd name="adj" fmla="val 8550"/>
              </a:avLst>
            </a:prstGeom>
            <a:solidFill>
              <a:srgbClr val="F7CAAC">
                <a:alpha val="9803"/>
              </a:srgbClr>
            </a:solidFill>
            <a:ln w="12700" cap="flat" cmpd="sng">
              <a:solidFill>
                <a:srgbClr val="833C0B"/>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24" name="Google Shape;124;p18"/>
            <p:cNvSpPr txBox="1"/>
            <p:nvPr/>
          </p:nvSpPr>
          <p:spPr>
            <a:xfrm>
              <a:off x="5219615" y="317517"/>
              <a:ext cx="2149829" cy="33855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200" b="0" i="1" u="none" strike="noStrike" cap="none">
                  <a:solidFill>
                    <a:schemeClr val="dk1"/>
                  </a:solidFill>
                  <a:latin typeface="Calibri"/>
                  <a:ea typeface="Calibri"/>
                  <a:cs typeface="Calibri"/>
                  <a:sym typeface="Calibri"/>
                </a:rPr>
                <a:t>Proposed</a:t>
              </a:r>
              <a:r>
                <a:rPr lang="en" sz="1200" b="1" i="1" u="none" strike="noStrike" cap="none">
                  <a:solidFill>
                    <a:schemeClr val="dk1"/>
                  </a:solidFill>
                  <a:latin typeface="Calibri"/>
                  <a:ea typeface="Calibri"/>
                  <a:cs typeface="Calibri"/>
                  <a:sym typeface="Calibri"/>
                </a:rPr>
                <a:t> SnMpNet</a:t>
              </a:r>
              <a:endParaRPr sz="1200" b="1" i="1" u="none" strike="noStrike" cap="none">
                <a:solidFill>
                  <a:schemeClr val="dk1"/>
                </a:solidFill>
                <a:latin typeface="Calibri"/>
                <a:ea typeface="Calibri"/>
                <a:cs typeface="Calibri"/>
                <a:sym typeface="Calibri"/>
              </a:endParaRPr>
            </a:p>
          </p:txBody>
        </p:sp>
      </p:grpSp>
      <p:grpSp>
        <p:nvGrpSpPr>
          <p:cNvPr id="125" name="Google Shape;125;p18"/>
          <p:cNvGrpSpPr/>
          <p:nvPr/>
        </p:nvGrpSpPr>
        <p:grpSpPr>
          <a:xfrm>
            <a:off x="9682" y="770783"/>
            <a:ext cx="1195392" cy="3474652"/>
            <a:chOff x="35675" y="126314"/>
            <a:chExt cx="1593856" cy="4632870"/>
          </a:xfrm>
        </p:grpSpPr>
        <p:pic>
          <p:nvPicPr>
            <p:cNvPr id="126" name="Google Shape;126;p18"/>
            <p:cNvPicPr preferRelativeResize="0"/>
            <p:nvPr/>
          </p:nvPicPr>
          <p:blipFill rotWithShape="1">
            <a:blip r:embed="rId4">
              <a:alphaModFix/>
            </a:blip>
            <a:srcRect/>
            <a:stretch/>
          </p:blipFill>
          <p:spPr>
            <a:xfrm>
              <a:off x="105353" y="1654095"/>
              <a:ext cx="1076276" cy="1091021"/>
            </a:xfrm>
            <a:prstGeom prst="rect">
              <a:avLst/>
            </a:prstGeom>
            <a:noFill/>
            <a:ln>
              <a:noFill/>
            </a:ln>
          </p:spPr>
        </p:pic>
        <p:pic>
          <p:nvPicPr>
            <p:cNvPr id="127" name="Google Shape;127;p18"/>
            <p:cNvPicPr preferRelativeResize="0"/>
            <p:nvPr/>
          </p:nvPicPr>
          <p:blipFill rotWithShape="1">
            <a:blip r:embed="rId5">
              <a:alphaModFix/>
            </a:blip>
            <a:srcRect/>
            <a:stretch/>
          </p:blipFill>
          <p:spPr>
            <a:xfrm>
              <a:off x="173106" y="126314"/>
              <a:ext cx="940748" cy="940748"/>
            </a:xfrm>
            <a:prstGeom prst="rect">
              <a:avLst/>
            </a:prstGeom>
            <a:noFill/>
            <a:ln>
              <a:noFill/>
            </a:ln>
          </p:spPr>
        </p:pic>
        <p:pic>
          <p:nvPicPr>
            <p:cNvPr id="128" name="Google Shape;128;p18"/>
            <p:cNvPicPr preferRelativeResize="0"/>
            <p:nvPr/>
          </p:nvPicPr>
          <p:blipFill rotWithShape="1">
            <a:blip r:embed="rId6">
              <a:alphaModFix/>
            </a:blip>
            <a:srcRect/>
            <a:stretch/>
          </p:blipFill>
          <p:spPr>
            <a:xfrm>
              <a:off x="153223" y="3332138"/>
              <a:ext cx="980498" cy="940748"/>
            </a:xfrm>
            <a:prstGeom prst="rect">
              <a:avLst/>
            </a:prstGeom>
            <a:noFill/>
            <a:ln>
              <a:noFill/>
            </a:ln>
          </p:spPr>
        </p:pic>
        <p:sp>
          <p:nvSpPr>
            <p:cNvPr id="129" name="Google Shape;129;p18"/>
            <p:cNvSpPr txBox="1"/>
            <p:nvPr/>
          </p:nvSpPr>
          <p:spPr>
            <a:xfrm>
              <a:off x="35675" y="999796"/>
              <a:ext cx="1553974" cy="5847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Class: Bird; </a:t>
              </a:r>
              <a:endParaRPr sz="1100"/>
            </a:p>
            <a:p>
              <a:pPr marL="0" marR="0" lvl="0" indent="0" algn="l" rtl="0">
                <a:spcBef>
                  <a:spcPts val="0"/>
                </a:spcBef>
                <a:spcAft>
                  <a:spcPts val="0"/>
                </a:spcAft>
                <a:buNone/>
              </a:pPr>
              <a:r>
                <a:rPr lang="en" sz="1200">
                  <a:solidFill>
                    <a:schemeClr val="dk1"/>
                  </a:solidFill>
                  <a:latin typeface="Calibri"/>
                  <a:ea typeface="Calibri"/>
                  <a:cs typeface="Calibri"/>
                  <a:sym typeface="Calibri"/>
                </a:rPr>
                <a:t>Domain: Image</a:t>
              </a:r>
              <a:endParaRPr sz="1100"/>
            </a:p>
          </p:txBody>
        </p:sp>
        <p:sp>
          <p:nvSpPr>
            <p:cNvPr id="130" name="Google Shape;130;p18"/>
            <p:cNvSpPr txBox="1"/>
            <p:nvPr/>
          </p:nvSpPr>
          <p:spPr>
            <a:xfrm>
              <a:off x="75531" y="2601171"/>
              <a:ext cx="1554000" cy="5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Class: Bird; </a:t>
              </a:r>
              <a:endParaRPr sz="1100"/>
            </a:p>
            <a:p>
              <a:pPr marL="0" marR="0" lvl="0" indent="0" algn="l" rtl="0">
                <a:spcBef>
                  <a:spcPts val="0"/>
                </a:spcBef>
                <a:spcAft>
                  <a:spcPts val="0"/>
                </a:spcAft>
                <a:buNone/>
              </a:pPr>
              <a:r>
                <a:rPr lang="en" sz="1200">
                  <a:solidFill>
                    <a:schemeClr val="dk1"/>
                  </a:solidFill>
                  <a:latin typeface="Calibri"/>
                  <a:ea typeface="Calibri"/>
                  <a:cs typeface="Calibri"/>
                  <a:sym typeface="Calibri"/>
                </a:rPr>
                <a:t>Domain: Sketch</a:t>
              </a:r>
              <a:endParaRPr sz="1100"/>
            </a:p>
          </p:txBody>
        </p:sp>
        <p:sp>
          <p:nvSpPr>
            <p:cNvPr id="131" name="Google Shape;131;p18"/>
            <p:cNvSpPr txBox="1"/>
            <p:nvPr/>
          </p:nvSpPr>
          <p:spPr>
            <a:xfrm>
              <a:off x="73183" y="4174409"/>
              <a:ext cx="1553974" cy="5847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Class: Clock; </a:t>
              </a:r>
              <a:endParaRPr sz="1100"/>
            </a:p>
            <a:p>
              <a:pPr marL="0" marR="0" lvl="0" indent="0" algn="l" rtl="0">
                <a:spcBef>
                  <a:spcPts val="0"/>
                </a:spcBef>
                <a:spcAft>
                  <a:spcPts val="0"/>
                </a:spcAft>
                <a:buNone/>
              </a:pPr>
              <a:r>
                <a:rPr lang="en" sz="1200">
                  <a:solidFill>
                    <a:schemeClr val="dk1"/>
                  </a:solidFill>
                  <a:latin typeface="Calibri"/>
                  <a:ea typeface="Calibri"/>
                  <a:cs typeface="Calibri"/>
                  <a:sym typeface="Calibri"/>
                </a:rPr>
                <a:t>Domain: Sketch</a:t>
              </a:r>
              <a:endParaRPr sz="1100"/>
            </a:p>
          </p:txBody>
        </p:sp>
      </p:grpSp>
      <p:grpSp>
        <p:nvGrpSpPr>
          <p:cNvPr id="132" name="Google Shape;132;p18"/>
          <p:cNvGrpSpPr/>
          <p:nvPr/>
        </p:nvGrpSpPr>
        <p:grpSpPr>
          <a:xfrm>
            <a:off x="3789655" y="1546251"/>
            <a:ext cx="1476810" cy="1832153"/>
            <a:chOff x="5075640" y="1160272"/>
            <a:chExt cx="1969080" cy="2442871"/>
          </a:xfrm>
        </p:grpSpPr>
        <p:sp>
          <p:nvSpPr>
            <p:cNvPr id="133" name="Google Shape;133;p18"/>
            <p:cNvSpPr/>
            <p:nvPr/>
          </p:nvSpPr>
          <p:spPr>
            <a:xfrm>
              <a:off x="5075640" y="1160272"/>
              <a:ext cx="1969080" cy="2442871"/>
            </a:xfrm>
            <a:prstGeom prst="roundRect">
              <a:avLst>
                <a:gd name="adj" fmla="val 16667"/>
              </a:avLst>
            </a:prstGeom>
            <a:solidFill>
              <a:srgbClr val="385623">
                <a:alpha val="11764"/>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134" name="Google Shape;134;p18"/>
            <p:cNvSpPr txBox="1"/>
            <p:nvPr/>
          </p:nvSpPr>
          <p:spPr>
            <a:xfrm>
              <a:off x="5291542" y="1208466"/>
              <a:ext cx="1553974" cy="8309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200">
                  <a:solidFill>
                    <a:schemeClr val="dk1"/>
                  </a:solidFill>
                  <a:latin typeface="Calibri"/>
                  <a:ea typeface="Calibri"/>
                  <a:cs typeface="Calibri"/>
                  <a:sym typeface="Calibri"/>
                </a:rPr>
                <a:t>Base Model</a:t>
              </a:r>
              <a:endParaRPr sz="1100"/>
            </a:p>
            <a:p>
              <a:pPr marL="0" marR="0" lvl="0" indent="0" algn="ctr" rtl="0">
                <a:spcBef>
                  <a:spcPts val="0"/>
                </a:spcBef>
                <a:spcAft>
                  <a:spcPts val="0"/>
                </a:spcAft>
                <a:buNone/>
              </a:pPr>
              <a:r>
                <a:rPr lang="en" sz="1200">
                  <a:solidFill>
                    <a:schemeClr val="dk1"/>
                  </a:solidFill>
                  <a:latin typeface="Calibri"/>
                  <a:ea typeface="Calibri"/>
                  <a:cs typeface="Calibri"/>
                  <a:sym typeface="Calibri"/>
                </a:rPr>
                <a:t>Attention-based SE-ResNet50</a:t>
              </a:r>
              <a:endParaRPr sz="1100"/>
            </a:p>
          </p:txBody>
        </p:sp>
      </p:grpSp>
      <p:grpSp>
        <p:nvGrpSpPr>
          <p:cNvPr id="135" name="Google Shape;135;p18"/>
          <p:cNvGrpSpPr/>
          <p:nvPr/>
        </p:nvGrpSpPr>
        <p:grpSpPr>
          <a:xfrm>
            <a:off x="3408803" y="2144420"/>
            <a:ext cx="2374868" cy="1144953"/>
            <a:chOff x="4567837" y="1957830"/>
            <a:chExt cx="3166491" cy="1526604"/>
          </a:xfrm>
        </p:grpSpPr>
        <p:sp>
          <p:nvSpPr>
            <p:cNvPr id="136" name="Google Shape;136;p18"/>
            <p:cNvSpPr/>
            <p:nvPr/>
          </p:nvSpPr>
          <p:spPr>
            <a:xfrm>
              <a:off x="6594177" y="2436151"/>
              <a:ext cx="168812" cy="602469"/>
            </a:xfrm>
            <a:prstGeom prst="cube">
              <a:avLst>
                <a:gd name="adj" fmla="val 85416"/>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7" name="Google Shape;137;p18"/>
            <p:cNvSpPr/>
            <p:nvPr/>
          </p:nvSpPr>
          <p:spPr>
            <a:xfrm>
              <a:off x="5345722" y="1957830"/>
              <a:ext cx="506438" cy="1295114"/>
            </a:xfrm>
            <a:prstGeom prst="cube">
              <a:avLst>
                <a:gd name="adj" fmla="val 85416"/>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8" name="Google Shape;138;p18"/>
            <p:cNvSpPr/>
            <p:nvPr/>
          </p:nvSpPr>
          <p:spPr>
            <a:xfrm>
              <a:off x="5655213" y="2053029"/>
              <a:ext cx="337623" cy="1159351"/>
            </a:xfrm>
            <a:prstGeom prst="cube">
              <a:avLst>
                <a:gd name="adj" fmla="val 85416"/>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 name="Google Shape;139;p18"/>
            <p:cNvSpPr/>
            <p:nvPr/>
          </p:nvSpPr>
          <p:spPr>
            <a:xfrm>
              <a:off x="5908434" y="2197409"/>
              <a:ext cx="316233" cy="1014970"/>
            </a:xfrm>
            <a:prstGeom prst="cube">
              <a:avLst>
                <a:gd name="adj" fmla="val 85416"/>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140" name="Google Shape;140;p18"/>
            <p:cNvCxnSpPr>
              <a:stCxn id="141" idx="3"/>
              <a:endCxn id="133" idx="1"/>
            </p:cNvCxnSpPr>
            <p:nvPr/>
          </p:nvCxnSpPr>
          <p:spPr>
            <a:xfrm rot="10800000" flipH="1">
              <a:off x="4567837" y="2381748"/>
              <a:ext cx="507900" cy="327300"/>
            </a:xfrm>
            <a:prstGeom prst="bentConnector3">
              <a:avLst>
                <a:gd name="adj1" fmla="val 54483"/>
              </a:avLst>
            </a:prstGeom>
            <a:noFill/>
            <a:ln w="9525" cap="flat" cmpd="sng">
              <a:solidFill>
                <a:schemeClr val="accent1"/>
              </a:solidFill>
              <a:prstDash val="solid"/>
              <a:miter lim="800000"/>
              <a:headEnd type="none" w="sm" len="sm"/>
              <a:tailEnd type="triangle" w="med" len="med"/>
            </a:ln>
          </p:spPr>
        </p:cxnSp>
        <p:sp>
          <p:nvSpPr>
            <p:cNvPr id="142" name="Google Shape;142;p18"/>
            <p:cNvSpPr txBox="1"/>
            <p:nvPr/>
          </p:nvSpPr>
          <p:spPr>
            <a:xfrm>
              <a:off x="5950631" y="3207435"/>
              <a:ext cx="390620" cy="276999"/>
            </a:xfrm>
            <a:prstGeom prst="rect">
              <a:avLst/>
            </a:prstGeom>
            <a:blipFill rotWithShape="1">
              <a:blip r:embed="rId7">
                <a:alphaModFix/>
              </a:blip>
              <a:stretch>
                <a:fillRect l="-12499" r="-6248" b="-15215"/>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Calibri"/>
                  <a:ea typeface="Calibri"/>
                  <a:cs typeface="Calibri"/>
                  <a:sym typeface="Calibri"/>
                </a:rPr>
                <a:t> </a:t>
              </a:r>
              <a:endParaRPr sz="1100"/>
            </a:p>
          </p:txBody>
        </p:sp>
        <p:sp>
          <p:nvSpPr>
            <p:cNvPr id="143" name="Google Shape;143;p18"/>
            <p:cNvSpPr txBox="1"/>
            <p:nvPr/>
          </p:nvSpPr>
          <p:spPr>
            <a:xfrm>
              <a:off x="6180354" y="2463897"/>
              <a:ext cx="1553974"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a:t>
              </a:r>
              <a:endParaRPr sz="1100"/>
            </a:p>
          </p:txBody>
        </p:sp>
      </p:grpSp>
      <p:grpSp>
        <p:nvGrpSpPr>
          <p:cNvPr id="144" name="Google Shape;144;p18"/>
          <p:cNvGrpSpPr/>
          <p:nvPr/>
        </p:nvGrpSpPr>
        <p:grpSpPr>
          <a:xfrm>
            <a:off x="7576355" y="2221949"/>
            <a:ext cx="1557963" cy="1788300"/>
            <a:chOff x="10124573" y="2061203"/>
            <a:chExt cx="2077284" cy="2384400"/>
          </a:xfrm>
        </p:grpSpPr>
        <p:cxnSp>
          <p:nvCxnSpPr>
            <p:cNvPr id="145" name="Google Shape;145;p18"/>
            <p:cNvCxnSpPr>
              <a:stCxn id="146" idx="2"/>
              <a:endCxn id="147" idx="0"/>
            </p:cNvCxnSpPr>
            <p:nvPr/>
          </p:nvCxnSpPr>
          <p:spPr>
            <a:xfrm rot="5400000">
              <a:off x="10317086" y="3604403"/>
              <a:ext cx="1241400" cy="441000"/>
            </a:xfrm>
            <a:prstGeom prst="bentConnector2">
              <a:avLst/>
            </a:prstGeom>
            <a:noFill/>
            <a:ln w="9525" cap="flat" cmpd="sng">
              <a:solidFill>
                <a:schemeClr val="accent1"/>
              </a:solidFill>
              <a:prstDash val="solid"/>
              <a:miter lim="800000"/>
              <a:headEnd type="none" w="sm" len="sm"/>
              <a:tailEnd type="triangle" w="med" len="med"/>
            </a:ln>
          </p:spPr>
        </p:cxnSp>
        <p:sp>
          <p:nvSpPr>
            <p:cNvPr id="146" name="Google Shape;146;p18"/>
            <p:cNvSpPr/>
            <p:nvPr/>
          </p:nvSpPr>
          <p:spPr>
            <a:xfrm>
              <a:off x="10124573" y="2061203"/>
              <a:ext cx="2067427" cy="1143000"/>
            </a:xfrm>
            <a:prstGeom prst="verticalScroll">
              <a:avLst>
                <a:gd name="adj" fmla="val 12500"/>
              </a:avLst>
            </a:prstGeom>
            <a:solidFill>
              <a:srgbClr val="C4E0B2"/>
            </a:solidFill>
            <a:ln w="12700" cap="flat" cmpd="sng">
              <a:solidFill>
                <a:srgbClr val="38562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 name="Google Shape;148;p18"/>
            <p:cNvSpPr txBox="1"/>
            <p:nvPr/>
          </p:nvSpPr>
          <p:spPr>
            <a:xfrm>
              <a:off x="10232777" y="2322527"/>
              <a:ext cx="1969079" cy="839012"/>
            </a:xfrm>
            <a:prstGeom prst="rect">
              <a:avLst/>
            </a:prstGeom>
            <a:blipFill rotWithShape="1">
              <a:blip r:embed="rId8">
                <a:alphaModFix/>
              </a:blip>
              <a:stretch>
                <a:fillRect t="-2173" b="-3621"/>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Calibri"/>
                  <a:ea typeface="Calibri"/>
                  <a:cs typeface="Calibri"/>
                  <a:sym typeface="Calibri"/>
                </a:rPr>
                <a:t> </a:t>
              </a:r>
              <a:endParaRPr sz="1100"/>
            </a:p>
          </p:txBody>
        </p:sp>
      </p:grpSp>
      <p:grpSp>
        <p:nvGrpSpPr>
          <p:cNvPr id="149" name="Google Shape;149;p18"/>
          <p:cNvGrpSpPr/>
          <p:nvPr/>
        </p:nvGrpSpPr>
        <p:grpSpPr>
          <a:xfrm>
            <a:off x="7452867" y="1340750"/>
            <a:ext cx="972337" cy="223811"/>
            <a:chOff x="9959922" y="886270"/>
            <a:chExt cx="1296450" cy="298415"/>
          </a:xfrm>
        </p:grpSpPr>
        <p:cxnSp>
          <p:nvCxnSpPr>
            <p:cNvPr id="150" name="Google Shape;150;p18"/>
            <p:cNvCxnSpPr>
              <a:stCxn id="151" idx="3"/>
            </p:cNvCxnSpPr>
            <p:nvPr/>
          </p:nvCxnSpPr>
          <p:spPr>
            <a:xfrm>
              <a:off x="9959922" y="1025708"/>
              <a:ext cx="745500" cy="12600"/>
            </a:xfrm>
            <a:prstGeom prst="bentConnector3">
              <a:avLst>
                <a:gd name="adj1" fmla="val 53053"/>
              </a:avLst>
            </a:prstGeom>
            <a:noFill/>
            <a:ln w="9525" cap="flat" cmpd="sng">
              <a:solidFill>
                <a:schemeClr val="accent1"/>
              </a:solidFill>
              <a:prstDash val="solid"/>
              <a:miter lim="800000"/>
              <a:headEnd type="none" w="sm" len="sm"/>
              <a:tailEnd type="triangle" w="med" len="med"/>
            </a:ln>
          </p:spPr>
        </p:cxnSp>
        <p:sp>
          <p:nvSpPr>
            <p:cNvPr id="152" name="Google Shape;152;p18"/>
            <p:cNvSpPr txBox="1"/>
            <p:nvPr/>
          </p:nvSpPr>
          <p:spPr>
            <a:xfrm>
              <a:off x="10796951" y="886270"/>
              <a:ext cx="459421" cy="298415"/>
            </a:xfrm>
            <a:prstGeom prst="rect">
              <a:avLst/>
            </a:prstGeom>
            <a:blipFill rotWithShape="1">
              <a:blip r:embed="rId9">
                <a:alphaModFix/>
              </a:blip>
              <a:stretch>
                <a:fillRect l="-10524" r="-7892" b="-2448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Calibri"/>
                  <a:ea typeface="Calibri"/>
                  <a:cs typeface="Calibri"/>
                  <a:sym typeface="Calibri"/>
                </a:rPr>
                <a:t> </a:t>
              </a:r>
              <a:endParaRPr sz="1100"/>
            </a:p>
          </p:txBody>
        </p:sp>
      </p:grpSp>
      <p:grpSp>
        <p:nvGrpSpPr>
          <p:cNvPr id="153" name="Google Shape;153;p18"/>
          <p:cNvGrpSpPr/>
          <p:nvPr/>
        </p:nvGrpSpPr>
        <p:grpSpPr>
          <a:xfrm>
            <a:off x="5019159" y="3744572"/>
            <a:ext cx="1372755" cy="265780"/>
            <a:chOff x="6714978" y="4091366"/>
            <a:chExt cx="1830340" cy="354373"/>
          </a:xfrm>
        </p:grpSpPr>
        <p:cxnSp>
          <p:nvCxnSpPr>
            <p:cNvPr id="154" name="Google Shape;154;p18"/>
            <p:cNvCxnSpPr>
              <a:stCxn id="147" idx="2"/>
            </p:cNvCxnSpPr>
            <p:nvPr/>
          </p:nvCxnSpPr>
          <p:spPr>
            <a:xfrm rot="10800000">
              <a:off x="7916818" y="4341039"/>
              <a:ext cx="628500" cy="104700"/>
            </a:xfrm>
            <a:prstGeom prst="bentConnector3">
              <a:avLst>
                <a:gd name="adj1" fmla="val 46378"/>
              </a:avLst>
            </a:prstGeom>
            <a:noFill/>
            <a:ln w="9525" cap="flat" cmpd="sng">
              <a:solidFill>
                <a:schemeClr val="accent1"/>
              </a:solidFill>
              <a:prstDash val="solid"/>
              <a:miter lim="800000"/>
              <a:headEnd type="none" w="sm" len="sm"/>
              <a:tailEnd type="triangle" w="med" len="med"/>
            </a:ln>
          </p:spPr>
        </p:cxnSp>
        <p:sp>
          <p:nvSpPr>
            <p:cNvPr id="155" name="Google Shape;155;p18"/>
            <p:cNvSpPr txBox="1"/>
            <p:nvPr/>
          </p:nvSpPr>
          <p:spPr>
            <a:xfrm>
              <a:off x="6714978" y="4091366"/>
              <a:ext cx="1156599" cy="295530"/>
            </a:xfrm>
            <a:prstGeom prst="rect">
              <a:avLst/>
            </a:prstGeom>
            <a:blipFill rotWithShape="1">
              <a:blip r:embed="rId10">
                <a:alphaModFix/>
              </a:blip>
              <a:stretch>
                <a:fillRect l="-4760" t="-4080" r="-2113" b="-16325"/>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Calibri"/>
                  <a:ea typeface="Calibri"/>
                  <a:cs typeface="Calibri"/>
                  <a:sym typeface="Calibri"/>
                </a:rPr>
                <a:t> </a:t>
              </a:r>
              <a:endParaRPr sz="1100"/>
            </a:p>
          </p:txBody>
        </p:sp>
      </p:grpSp>
      <p:grpSp>
        <p:nvGrpSpPr>
          <p:cNvPr id="156" name="Google Shape;156;p18"/>
          <p:cNvGrpSpPr/>
          <p:nvPr/>
        </p:nvGrpSpPr>
        <p:grpSpPr>
          <a:xfrm>
            <a:off x="5266465" y="998008"/>
            <a:ext cx="2186402" cy="2053902"/>
            <a:chOff x="7044720" y="429282"/>
            <a:chExt cx="2915202" cy="2738536"/>
          </a:xfrm>
        </p:grpSpPr>
        <p:cxnSp>
          <p:nvCxnSpPr>
            <p:cNvPr id="157" name="Google Shape;157;p18"/>
            <p:cNvCxnSpPr>
              <a:stCxn id="158" idx="3"/>
              <a:endCxn id="151" idx="1"/>
            </p:cNvCxnSpPr>
            <p:nvPr/>
          </p:nvCxnSpPr>
          <p:spPr>
            <a:xfrm rot="10800000" flipH="1">
              <a:off x="7573605" y="1025612"/>
              <a:ext cx="559800" cy="1293300"/>
            </a:xfrm>
            <a:prstGeom prst="bentConnector3">
              <a:avLst>
                <a:gd name="adj1" fmla="val 54068"/>
              </a:avLst>
            </a:prstGeom>
            <a:noFill/>
            <a:ln w="9525" cap="flat" cmpd="sng">
              <a:solidFill>
                <a:schemeClr val="accent1"/>
              </a:solidFill>
              <a:prstDash val="solid"/>
              <a:miter lim="800000"/>
              <a:headEnd type="none" w="sm" len="sm"/>
              <a:tailEnd type="triangle" w="med" len="med"/>
            </a:ln>
          </p:spPr>
        </p:cxnSp>
        <p:sp>
          <p:nvSpPr>
            <p:cNvPr id="158" name="Google Shape;158;p18"/>
            <p:cNvSpPr/>
            <p:nvPr/>
          </p:nvSpPr>
          <p:spPr>
            <a:xfrm>
              <a:off x="7517334" y="1889422"/>
              <a:ext cx="56271" cy="858980"/>
            </a:xfrm>
            <a:prstGeom prst="rect">
              <a:avLst/>
            </a:prstGeom>
            <a:solidFill>
              <a:srgbClr val="C55A1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18"/>
            <p:cNvSpPr/>
            <p:nvPr/>
          </p:nvSpPr>
          <p:spPr>
            <a:xfrm>
              <a:off x="8133260" y="429282"/>
              <a:ext cx="1826662" cy="1192853"/>
            </a:xfrm>
            <a:prstGeom prst="roundRect">
              <a:avLst>
                <a:gd name="adj" fmla="val 16667"/>
              </a:avLst>
            </a:prstGeom>
            <a:solidFill>
              <a:srgbClr val="B3C6E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Mixture Prediction Layer</a:t>
              </a:r>
              <a:endParaRPr sz="1400">
                <a:solidFill>
                  <a:schemeClr val="dk1"/>
                </a:solidFill>
                <a:latin typeface="Calibri"/>
                <a:ea typeface="Calibri"/>
                <a:cs typeface="Calibri"/>
                <a:sym typeface="Calibri"/>
              </a:endParaRPr>
            </a:p>
            <a:p>
              <a:pPr marL="0" marR="0" lvl="0" indent="0" algn="ctr" rtl="0">
                <a:spcBef>
                  <a:spcPts val="0"/>
                </a:spcBef>
                <a:spcAft>
                  <a:spcPts val="0"/>
                </a:spcAft>
                <a:buNone/>
              </a:pPr>
              <a:endParaRPr>
                <a:solidFill>
                  <a:schemeClr val="dk1"/>
                </a:solidFill>
                <a:latin typeface="Calibri"/>
                <a:ea typeface="Calibri"/>
                <a:cs typeface="Calibri"/>
                <a:sym typeface="Calibri"/>
              </a:endParaRPr>
            </a:p>
          </p:txBody>
        </p:sp>
        <p:sp>
          <p:nvSpPr>
            <p:cNvPr id="159" name="Google Shape;159;p18"/>
            <p:cNvSpPr/>
            <p:nvPr/>
          </p:nvSpPr>
          <p:spPr>
            <a:xfrm>
              <a:off x="8130911" y="2197409"/>
              <a:ext cx="1814943" cy="970409"/>
            </a:xfrm>
            <a:prstGeom prst="roundRect">
              <a:avLst>
                <a:gd name="adj" fmla="val 16667"/>
              </a:avLst>
            </a:prstGeom>
            <a:solidFill>
              <a:srgbClr val="B3C6E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Semantic Neighborhood Layer</a:t>
              </a:r>
              <a:endParaRPr sz="1100"/>
            </a:p>
          </p:txBody>
        </p:sp>
        <p:cxnSp>
          <p:nvCxnSpPr>
            <p:cNvPr id="160" name="Google Shape;160;p18"/>
            <p:cNvCxnSpPr>
              <a:stCxn id="133" idx="3"/>
              <a:endCxn id="158" idx="1"/>
            </p:cNvCxnSpPr>
            <p:nvPr/>
          </p:nvCxnSpPr>
          <p:spPr>
            <a:xfrm rot="10800000" flipH="1">
              <a:off x="7044720" y="2319007"/>
              <a:ext cx="472500" cy="62700"/>
            </a:xfrm>
            <a:prstGeom prst="bentConnector3">
              <a:avLst>
                <a:gd name="adj1" fmla="val 54817"/>
              </a:avLst>
            </a:prstGeom>
            <a:noFill/>
            <a:ln w="9525" cap="flat" cmpd="sng">
              <a:solidFill>
                <a:schemeClr val="accent1"/>
              </a:solidFill>
              <a:prstDash val="solid"/>
              <a:miter lim="800000"/>
              <a:headEnd type="none" w="sm" len="sm"/>
              <a:tailEnd type="triangle" w="med" len="med"/>
            </a:ln>
          </p:spPr>
        </p:cxnSp>
        <p:cxnSp>
          <p:nvCxnSpPr>
            <p:cNvPr id="161" name="Google Shape;161;p18"/>
            <p:cNvCxnSpPr>
              <a:stCxn id="158" idx="3"/>
              <a:endCxn id="159" idx="1"/>
            </p:cNvCxnSpPr>
            <p:nvPr/>
          </p:nvCxnSpPr>
          <p:spPr>
            <a:xfrm>
              <a:off x="7573605" y="2318912"/>
              <a:ext cx="557400" cy="363600"/>
            </a:xfrm>
            <a:prstGeom prst="bentConnector3">
              <a:avLst>
                <a:gd name="adj1" fmla="val 54085"/>
              </a:avLst>
            </a:prstGeom>
            <a:noFill/>
            <a:ln w="9525" cap="flat" cmpd="sng">
              <a:solidFill>
                <a:schemeClr val="accent1"/>
              </a:solidFill>
              <a:prstDash val="solid"/>
              <a:miter lim="800000"/>
              <a:headEnd type="none" w="sm" len="sm"/>
              <a:tailEnd type="triangle" w="med" len="med"/>
            </a:ln>
          </p:spPr>
        </p:cxnSp>
        <p:sp>
          <p:nvSpPr>
            <p:cNvPr id="162" name="Google Shape;162;p18"/>
            <p:cNvSpPr txBox="1"/>
            <p:nvPr/>
          </p:nvSpPr>
          <p:spPr>
            <a:xfrm>
              <a:off x="8818098" y="1263747"/>
              <a:ext cx="439479" cy="298415"/>
            </a:xfrm>
            <a:prstGeom prst="rect">
              <a:avLst/>
            </a:prstGeom>
            <a:blipFill rotWithShape="1">
              <a:blip r:embed="rId11">
                <a:alphaModFix/>
              </a:blip>
              <a:stretch>
                <a:fillRect l="-12498" r="-8331" b="-2448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Calibri"/>
                  <a:ea typeface="Calibri"/>
                  <a:cs typeface="Calibri"/>
                  <a:sym typeface="Calibri"/>
                </a:rPr>
                <a:t> </a:t>
              </a:r>
              <a:endParaRPr sz="1100"/>
            </a:p>
          </p:txBody>
        </p:sp>
        <p:sp>
          <p:nvSpPr>
            <p:cNvPr id="163" name="Google Shape;163;p18"/>
            <p:cNvSpPr txBox="1"/>
            <p:nvPr/>
          </p:nvSpPr>
          <p:spPr>
            <a:xfrm>
              <a:off x="9296397" y="2825263"/>
              <a:ext cx="382477" cy="276999"/>
            </a:xfrm>
            <a:prstGeom prst="rect">
              <a:avLst/>
            </a:prstGeom>
            <a:blipFill rotWithShape="1">
              <a:blip r:embed="rId12">
                <a:alphaModFix/>
              </a:blip>
              <a:stretch>
                <a:fillRect l="-14285" r="-3173" b="-15215"/>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Calibri"/>
                  <a:ea typeface="Calibri"/>
                  <a:cs typeface="Calibri"/>
                  <a:sym typeface="Calibri"/>
                </a:rPr>
                <a:t> </a:t>
              </a:r>
              <a:endParaRPr sz="1100"/>
            </a:p>
          </p:txBody>
        </p:sp>
        <p:sp>
          <p:nvSpPr>
            <p:cNvPr id="164" name="Google Shape;164;p18"/>
            <p:cNvSpPr txBox="1"/>
            <p:nvPr/>
          </p:nvSpPr>
          <p:spPr>
            <a:xfrm>
              <a:off x="7432432" y="2754913"/>
              <a:ext cx="208390" cy="276999"/>
            </a:xfrm>
            <a:prstGeom prst="rect">
              <a:avLst/>
            </a:prstGeom>
            <a:blipFill rotWithShape="1">
              <a:blip r:embed="rId13">
                <a:alphaModFix/>
              </a:blip>
              <a:stretch>
                <a:fillRect l="-29410" t="-11110" r="-49997" b="-26666"/>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Calibri"/>
                  <a:ea typeface="Calibri"/>
                  <a:cs typeface="Calibri"/>
                  <a:sym typeface="Calibri"/>
                </a:rPr>
                <a:t> </a:t>
              </a:r>
              <a:endParaRPr sz="1100"/>
            </a:p>
          </p:txBody>
        </p:sp>
      </p:grpSp>
      <p:grpSp>
        <p:nvGrpSpPr>
          <p:cNvPr id="165" name="Google Shape;165;p18"/>
          <p:cNvGrpSpPr/>
          <p:nvPr/>
        </p:nvGrpSpPr>
        <p:grpSpPr>
          <a:xfrm>
            <a:off x="6386841" y="3051910"/>
            <a:ext cx="1635370" cy="1421859"/>
            <a:chOff x="8525021" y="3070085"/>
            <a:chExt cx="2180493" cy="1895811"/>
          </a:xfrm>
        </p:grpSpPr>
        <p:sp>
          <p:nvSpPr>
            <p:cNvPr id="147" name="Google Shape;147;p18"/>
            <p:cNvSpPr/>
            <p:nvPr/>
          </p:nvSpPr>
          <p:spPr>
            <a:xfrm>
              <a:off x="8525021" y="3730116"/>
              <a:ext cx="2180493" cy="1235780"/>
            </a:xfrm>
            <a:prstGeom prst="cloud">
              <a:avLst/>
            </a:prstGeom>
            <a:solidFill>
              <a:schemeClr val="accent1">
                <a:alpha val="23921"/>
              </a:schemeClr>
            </a:solidFill>
            <a:ln w="12700" cap="flat" cmpd="sng">
              <a:solidFill>
                <a:srgbClr val="31538F"/>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166" name="Google Shape;166;p18"/>
            <p:cNvCxnSpPr>
              <a:stCxn id="159" idx="2"/>
              <a:endCxn id="147" idx="3"/>
            </p:cNvCxnSpPr>
            <p:nvPr/>
          </p:nvCxnSpPr>
          <p:spPr>
            <a:xfrm rot="-5400000" flipH="1">
              <a:off x="8954649" y="3140285"/>
              <a:ext cx="730800" cy="590400"/>
            </a:xfrm>
            <a:prstGeom prst="bentConnector3">
              <a:avLst>
                <a:gd name="adj1" fmla="val 45434"/>
              </a:avLst>
            </a:prstGeom>
            <a:noFill/>
            <a:ln w="9525" cap="flat" cmpd="sng">
              <a:solidFill>
                <a:schemeClr val="accent1"/>
              </a:solidFill>
              <a:prstDash val="solid"/>
              <a:miter lim="800000"/>
              <a:headEnd type="none" w="sm" len="sm"/>
              <a:tailEnd type="triangle" w="med" len="med"/>
            </a:ln>
          </p:spPr>
        </p:cxnSp>
        <p:sp>
          <p:nvSpPr>
            <p:cNvPr id="167" name="Google Shape;167;p18"/>
            <p:cNvSpPr/>
            <p:nvPr/>
          </p:nvSpPr>
          <p:spPr>
            <a:xfrm>
              <a:off x="9732332" y="3869981"/>
              <a:ext cx="54774" cy="585118"/>
            </a:xfrm>
            <a:prstGeom prst="rect">
              <a:avLst/>
            </a:prstGeom>
            <a:solidFill>
              <a:srgbClr val="C55A1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 name="Google Shape;168;p18"/>
            <p:cNvSpPr txBox="1"/>
            <p:nvPr/>
          </p:nvSpPr>
          <p:spPr>
            <a:xfrm>
              <a:off x="9807526" y="4159337"/>
              <a:ext cx="186268" cy="288862"/>
            </a:xfrm>
            <a:prstGeom prst="rect">
              <a:avLst/>
            </a:prstGeom>
            <a:blipFill rotWithShape="1">
              <a:blip r:embed="rId14">
                <a:alphaModFix/>
              </a:blip>
              <a:stretch>
                <a:fillRect l="-43331" t="-18748" r="-59998" b="-3332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Calibri"/>
                  <a:ea typeface="Calibri"/>
                  <a:cs typeface="Calibri"/>
                  <a:sym typeface="Calibri"/>
                </a:rPr>
                <a:t> </a:t>
              </a:r>
              <a:endParaRPr sz="1100"/>
            </a:p>
          </p:txBody>
        </p:sp>
        <p:sp>
          <p:nvSpPr>
            <p:cNvPr id="169" name="Google Shape;169;p18"/>
            <p:cNvSpPr txBox="1"/>
            <p:nvPr/>
          </p:nvSpPr>
          <p:spPr>
            <a:xfrm>
              <a:off x="9080695" y="4501657"/>
              <a:ext cx="1079206" cy="276999"/>
            </a:xfrm>
            <a:prstGeom prst="rect">
              <a:avLst/>
            </a:prstGeom>
            <a:blipFill rotWithShape="1">
              <a:blip r:embed="rId15">
                <a:alphaModFix/>
              </a:blip>
              <a:stretch>
                <a:fillRect l="-7343" r="-5083" b="-32608"/>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Calibri"/>
                  <a:ea typeface="Calibri"/>
                  <a:cs typeface="Calibri"/>
                  <a:sym typeface="Calibri"/>
                </a:rPr>
                <a:t> </a:t>
              </a:r>
              <a:endParaRPr sz="1100"/>
            </a:p>
          </p:txBody>
        </p:sp>
      </p:grpSp>
      <p:grpSp>
        <p:nvGrpSpPr>
          <p:cNvPr id="170" name="Google Shape;170;p18"/>
          <p:cNvGrpSpPr/>
          <p:nvPr/>
        </p:nvGrpSpPr>
        <p:grpSpPr>
          <a:xfrm>
            <a:off x="2268864" y="2310778"/>
            <a:ext cx="1434615" cy="1168504"/>
            <a:chOff x="3047918" y="2179641"/>
            <a:chExt cx="1912820" cy="1558005"/>
          </a:xfrm>
        </p:grpSpPr>
        <p:cxnSp>
          <p:nvCxnSpPr>
            <p:cNvPr id="171" name="Google Shape;171;p18"/>
            <p:cNvCxnSpPr>
              <a:stCxn id="172" idx="3"/>
              <a:endCxn id="141" idx="1"/>
            </p:cNvCxnSpPr>
            <p:nvPr/>
          </p:nvCxnSpPr>
          <p:spPr>
            <a:xfrm>
              <a:off x="3047918" y="2702448"/>
              <a:ext cx="448500" cy="6600"/>
            </a:xfrm>
            <a:prstGeom prst="bentConnector3">
              <a:avLst>
                <a:gd name="adj1" fmla="val 50000"/>
              </a:avLst>
            </a:prstGeom>
            <a:noFill/>
            <a:ln w="9525" cap="flat" cmpd="sng">
              <a:solidFill>
                <a:schemeClr val="accent1"/>
              </a:solidFill>
              <a:prstDash val="solid"/>
              <a:miter lim="800000"/>
              <a:headEnd type="none" w="sm" len="sm"/>
              <a:tailEnd type="triangle" w="med" len="med"/>
            </a:ln>
          </p:spPr>
        </p:cxnSp>
        <p:sp>
          <p:nvSpPr>
            <p:cNvPr id="173" name="Google Shape;173;p18"/>
            <p:cNvSpPr txBox="1"/>
            <p:nvPr/>
          </p:nvSpPr>
          <p:spPr>
            <a:xfrm>
              <a:off x="3406764" y="3176273"/>
              <a:ext cx="1553974"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Mixed Sample</a:t>
              </a:r>
              <a:endParaRPr sz="1100"/>
            </a:p>
          </p:txBody>
        </p:sp>
        <p:sp>
          <p:nvSpPr>
            <p:cNvPr id="174" name="Google Shape;174;p18"/>
            <p:cNvSpPr txBox="1"/>
            <p:nvPr/>
          </p:nvSpPr>
          <p:spPr>
            <a:xfrm>
              <a:off x="3875648" y="3460647"/>
              <a:ext cx="185948" cy="276999"/>
            </a:xfrm>
            <a:prstGeom prst="rect">
              <a:avLst/>
            </a:prstGeom>
            <a:blipFill rotWithShape="1">
              <a:blip r:embed="rId16">
                <a:alphaModFix/>
              </a:blip>
              <a:stretch>
                <a:fillRect l="-23332" t="-11109" r="-46666"/>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Calibri"/>
                  <a:ea typeface="Calibri"/>
                  <a:cs typeface="Calibri"/>
                  <a:sym typeface="Calibri"/>
                </a:rPr>
                <a:t> </a:t>
              </a:r>
              <a:endParaRPr sz="1100"/>
            </a:p>
          </p:txBody>
        </p:sp>
        <p:pic>
          <p:nvPicPr>
            <p:cNvPr id="141" name="Google Shape;141;p18"/>
            <p:cNvPicPr preferRelativeResize="0"/>
            <p:nvPr/>
          </p:nvPicPr>
          <p:blipFill rotWithShape="1">
            <a:blip r:embed="rId17">
              <a:alphaModFix/>
            </a:blip>
            <a:srcRect/>
            <a:stretch/>
          </p:blipFill>
          <p:spPr>
            <a:xfrm>
              <a:off x="3496418" y="2179641"/>
              <a:ext cx="1071419" cy="1058814"/>
            </a:xfrm>
            <a:prstGeom prst="rect">
              <a:avLst/>
            </a:prstGeom>
            <a:noFill/>
            <a:ln>
              <a:noFill/>
            </a:ln>
          </p:spPr>
        </p:pic>
      </p:grpSp>
      <p:sp>
        <p:nvSpPr>
          <p:cNvPr id="175" name="Google Shape;175;p18"/>
          <p:cNvSpPr txBox="1"/>
          <p:nvPr/>
        </p:nvSpPr>
        <p:spPr>
          <a:xfrm>
            <a:off x="1558425" y="130800"/>
            <a:ext cx="607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Roboto"/>
                <a:ea typeface="Roboto"/>
                <a:cs typeface="Roboto"/>
                <a:sym typeface="Roboto"/>
              </a:rPr>
              <a:t>Semantic Neighbourhood and Mixture Prediction Network</a:t>
            </a:r>
            <a:endParaRPr sz="1800">
              <a:latin typeface="Roboto"/>
              <a:ea typeface="Roboto"/>
              <a:cs typeface="Roboto"/>
              <a:sym typeface="Roboto"/>
            </a:endParaRPr>
          </a:p>
        </p:txBody>
      </p:sp>
      <p:sp>
        <p:nvSpPr>
          <p:cNvPr id="176" name="Google Shape;17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grpSp>
        <p:nvGrpSpPr>
          <p:cNvPr id="177" name="Google Shape;177;p18"/>
          <p:cNvGrpSpPr/>
          <p:nvPr/>
        </p:nvGrpSpPr>
        <p:grpSpPr>
          <a:xfrm>
            <a:off x="1411983" y="3479269"/>
            <a:ext cx="3041431" cy="622806"/>
            <a:chOff x="1411983" y="3479269"/>
            <a:chExt cx="3041431" cy="622806"/>
          </a:xfrm>
        </p:grpSpPr>
        <p:cxnSp>
          <p:nvCxnSpPr>
            <p:cNvPr id="178" name="Google Shape;178;p18"/>
            <p:cNvCxnSpPr/>
            <p:nvPr/>
          </p:nvCxnSpPr>
          <p:spPr>
            <a:xfrm flipH="1">
              <a:off x="2928642" y="3479269"/>
              <a:ext cx="8100" cy="348900"/>
            </a:xfrm>
            <a:prstGeom prst="straightConnector1">
              <a:avLst/>
            </a:prstGeom>
            <a:noFill/>
            <a:ln w="9525" cap="flat" cmpd="sng">
              <a:solidFill>
                <a:schemeClr val="dk2"/>
              </a:solidFill>
              <a:prstDash val="solid"/>
              <a:round/>
              <a:headEnd type="none" w="med" len="med"/>
              <a:tailEnd type="triangle" w="med" len="med"/>
            </a:ln>
          </p:spPr>
        </p:cxnSp>
        <p:pic>
          <p:nvPicPr>
            <p:cNvPr id="179" name="Google Shape;179;p18"/>
            <p:cNvPicPr preferRelativeResize="0"/>
            <p:nvPr/>
          </p:nvPicPr>
          <p:blipFill>
            <a:blip r:embed="rId18">
              <a:alphaModFix/>
            </a:blip>
            <a:stretch>
              <a:fillRect/>
            </a:stretch>
          </p:blipFill>
          <p:spPr>
            <a:xfrm>
              <a:off x="1411983" y="3828175"/>
              <a:ext cx="3041431" cy="2739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fade">
                                      <p:cBhvr>
                                        <p:cTn id="11" dur="1000"/>
                                        <p:tgtEl>
                                          <p:spTgt spid="1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fade">
                                      <p:cBhvr>
                                        <p:cTn id="16" dur="1000"/>
                                        <p:tgtEl>
                                          <p:spTgt spid="17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fade">
                                      <p:cBhvr>
                                        <p:cTn id="25" dur="1000"/>
                                        <p:tgtEl>
                                          <p:spTgt spid="1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2"/>
                                        </p:tgtEl>
                                        <p:attrNameLst>
                                          <p:attrName>style.visibility</p:attrName>
                                        </p:attrNameLst>
                                      </p:cBhvr>
                                      <p:to>
                                        <p:strVal val="visible"/>
                                      </p:to>
                                    </p:set>
                                    <p:animEffect transition="in" filter="fade">
                                      <p:cBhvr>
                                        <p:cTn id="30" dur="1000"/>
                                        <p:tgtEl>
                                          <p:spTgt spid="1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6"/>
                                        </p:tgtEl>
                                        <p:attrNameLst>
                                          <p:attrName>style.visibility</p:attrName>
                                        </p:attrNameLst>
                                      </p:cBhvr>
                                      <p:to>
                                        <p:strVal val="visible"/>
                                      </p:to>
                                    </p:set>
                                    <p:animEffect transition="in" filter="fade">
                                      <p:cBhvr>
                                        <p:cTn id="35" dur="1000"/>
                                        <p:tgtEl>
                                          <p:spTgt spid="15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fade">
                                      <p:cBhvr>
                                        <p:cTn id="40" dur="1000"/>
                                        <p:tgtEl>
                                          <p:spTgt spid="14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5"/>
                                        </p:tgtEl>
                                        <p:attrNameLst>
                                          <p:attrName>style.visibility</p:attrName>
                                        </p:attrNameLst>
                                      </p:cBhvr>
                                      <p:to>
                                        <p:strVal val="visible"/>
                                      </p:to>
                                    </p:set>
                                    <p:animEffect transition="in" filter="fade">
                                      <p:cBhvr>
                                        <p:cTn id="45" dur="1000"/>
                                        <p:tgtEl>
                                          <p:spTgt spid="16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4"/>
                                        </p:tgtEl>
                                        <p:attrNameLst>
                                          <p:attrName>style.visibility</p:attrName>
                                        </p:attrNameLst>
                                      </p:cBhvr>
                                      <p:to>
                                        <p:strVal val="visible"/>
                                      </p:to>
                                    </p:set>
                                    <p:animEffect transition="in" filter="fade">
                                      <p:cBhvr>
                                        <p:cTn id="50" dur="1000"/>
                                        <p:tgtEl>
                                          <p:spTgt spid="1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3"/>
                                        </p:tgtEl>
                                        <p:attrNameLst>
                                          <p:attrName>style.visibility</p:attrName>
                                        </p:attrNameLst>
                                      </p:cBhvr>
                                      <p:to>
                                        <p:strVal val="visible"/>
                                      </p:to>
                                    </p:set>
                                    <p:animEffect transition="in" filter="fade">
                                      <p:cBhvr>
                                        <p:cTn id="55" dur="1000"/>
                                        <p:tgtEl>
                                          <p:spTgt spid="15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fade">
                                      <p:cBhvr>
                                        <p:cTn id="60"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p:nvPr/>
        </p:nvSpPr>
        <p:spPr>
          <a:xfrm>
            <a:off x="1558425" y="130800"/>
            <a:ext cx="607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Roboto"/>
                <a:ea typeface="Roboto"/>
                <a:cs typeface="Roboto"/>
                <a:sym typeface="Roboto"/>
              </a:rPr>
              <a:t>Results: UCDR Evaluation on DomainNet </a:t>
            </a:r>
            <a:endParaRPr sz="1800">
              <a:latin typeface="Roboto"/>
              <a:ea typeface="Roboto"/>
              <a:cs typeface="Roboto"/>
              <a:sym typeface="Roboto"/>
            </a:endParaRPr>
          </a:p>
        </p:txBody>
      </p:sp>
      <p:graphicFrame>
        <p:nvGraphicFramePr>
          <p:cNvPr id="185" name="Google Shape;185;p19"/>
          <p:cNvGraphicFramePr/>
          <p:nvPr/>
        </p:nvGraphicFramePr>
        <p:xfrm>
          <a:off x="1609813" y="851940"/>
          <a:ext cx="5972800" cy="3995100"/>
        </p:xfrm>
        <a:graphic>
          <a:graphicData uri="http://schemas.openxmlformats.org/drawingml/2006/table">
            <a:tbl>
              <a:tblPr>
                <a:noFill/>
                <a:tableStyleId>{B0DE5ADB-0422-45BF-B349-1E9FED9BDB53}</a:tableStyleId>
              </a:tblPr>
              <a:tblGrid>
                <a:gridCol w="1166600">
                  <a:extLst>
                    <a:ext uri="{9D8B030D-6E8A-4147-A177-3AD203B41FA5}">
                      <a16:colId xmlns:a16="http://schemas.microsoft.com/office/drawing/2014/main" val="20000"/>
                    </a:ext>
                  </a:extLst>
                </a:gridCol>
                <a:gridCol w="1758575">
                  <a:extLst>
                    <a:ext uri="{9D8B030D-6E8A-4147-A177-3AD203B41FA5}">
                      <a16:colId xmlns:a16="http://schemas.microsoft.com/office/drawing/2014/main" val="20001"/>
                    </a:ext>
                  </a:extLst>
                </a:gridCol>
                <a:gridCol w="1268650">
                  <a:extLst>
                    <a:ext uri="{9D8B030D-6E8A-4147-A177-3AD203B41FA5}">
                      <a16:colId xmlns:a16="http://schemas.microsoft.com/office/drawing/2014/main" val="20002"/>
                    </a:ext>
                  </a:extLst>
                </a:gridCol>
                <a:gridCol w="1778975">
                  <a:extLst>
                    <a:ext uri="{9D8B030D-6E8A-4147-A177-3AD203B41FA5}">
                      <a16:colId xmlns:a16="http://schemas.microsoft.com/office/drawing/2014/main" val="20003"/>
                    </a:ext>
                  </a:extLst>
                </a:gridCol>
              </a:tblGrid>
              <a:tr h="521100">
                <a:tc rowSpan="2">
                  <a:txBody>
                    <a:bodyPr/>
                    <a:lstStyle/>
                    <a:p>
                      <a:pPr marL="0" lvl="0" indent="0" algn="ctr" rtl="0">
                        <a:spcBef>
                          <a:spcPts val="0"/>
                        </a:spcBef>
                        <a:spcAft>
                          <a:spcPts val="0"/>
                        </a:spcAft>
                        <a:buNone/>
                      </a:pPr>
                      <a:r>
                        <a:rPr lang="en" sz="1000" b="1">
                          <a:latin typeface="Roboto"/>
                          <a:ea typeface="Roboto"/>
                          <a:cs typeface="Roboto"/>
                          <a:sym typeface="Roboto"/>
                        </a:rPr>
                        <a:t>Query </a:t>
                      </a:r>
                      <a:endParaRPr sz="1000" b="1">
                        <a:latin typeface="Roboto"/>
                        <a:ea typeface="Roboto"/>
                        <a:cs typeface="Roboto"/>
                        <a:sym typeface="Roboto"/>
                      </a:endParaRPr>
                    </a:p>
                    <a:p>
                      <a:pPr marL="0" lvl="0" indent="0" algn="ctr" rtl="0">
                        <a:spcBef>
                          <a:spcPts val="0"/>
                        </a:spcBef>
                        <a:spcAft>
                          <a:spcPts val="0"/>
                        </a:spcAft>
                        <a:buNone/>
                      </a:pPr>
                      <a:r>
                        <a:rPr lang="en" sz="1000" b="1">
                          <a:latin typeface="Roboto"/>
                          <a:ea typeface="Roboto"/>
                          <a:cs typeface="Roboto"/>
                          <a:sym typeface="Roboto"/>
                        </a:rPr>
                        <a:t>Domain</a:t>
                      </a:r>
                      <a:endParaRPr sz="1000" b="1">
                        <a:latin typeface="Roboto"/>
                        <a:ea typeface="Roboto"/>
                        <a:cs typeface="Roboto"/>
                        <a:sym typeface="Roboto"/>
                      </a:endParaRPr>
                    </a:p>
                  </a:txBody>
                  <a:tcPr marL="91425" marR="91425" marT="91425" marB="91425" anchor="ctr"/>
                </a:tc>
                <a:tc rowSpan="2">
                  <a:txBody>
                    <a:bodyPr/>
                    <a:lstStyle/>
                    <a:p>
                      <a:pPr marL="0" lvl="0" indent="0" algn="ctr" rtl="0">
                        <a:spcBef>
                          <a:spcPts val="0"/>
                        </a:spcBef>
                        <a:spcAft>
                          <a:spcPts val="0"/>
                        </a:spcAft>
                        <a:buNone/>
                      </a:pPr>
                      <a:r>
                        <a:rPr lang="en" sz="1000" b="1">
                          <a:latin typeface="Roboto"/>
                          <a:ea typeface="Roboto"/>
                          <a:cs typeface="Roboto"/>
                          <a:sym typeface="Roboto"/>
                        </a:rPr>
                        <a:t>Method</a:t>
                      </a:r>
                      <a:endParaRPr sz="1000" b="1">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000" b="1">
                          <a:latin typeface="Roboto"/>
                          <a:ea typeface="Roboto"/>
                          <a:cs typeface="Roboto"/>
                          <a:sym typeface="Roboto"/>
                        </a:rPr>
                        <a:t>Unseen-class Search set</a:t>
                      </a:r>
                      <a:endParaRPr sz="1000" b="1">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b="1">
                          <a:latin typeface="Roboto"/>
                          <a:ea typeface="Roboto"/>
                          <a:cs typeface="Roboto"/>
                          <a:sym typeface="Roboto"/>
                        </a:rPr>
                        <a:t>Seen + Unseen class Search Set</a:t>
                      </a:r>
                      <a:endParaRPr sz="1000" b="1">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347400">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 sz="1000" b="1">
                          <a:latin typeface="Roboto"/>
                          <a:ea typeface="Roboto"/>
                          <a:cs typeface="Roboto"/>
                          <a:sym typeface="Roboto"/>
                        </a:rPr>
                        <a:t>mAP@200</a:t>
                      </a:r>
                      <a:endParaRPr sz="1000" b="1">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b="1">
                          <a:latin typeface="Roboto"/>
                          <a:ea typeface="Roboto"/>
                          <a:cs typeface="Roboto"/>
                          <a:sym typeface="Roboto"/>
                        </a:rPr>
                        <a:t>mAP@200</a:t>
                      </a:r>
                      <a:endParaRPr sz="1000" b="1">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47400">
                <a:tc rowSpan="3">
                  <a:txBody>
                    <a:bodyPr/>
                    <a:lstStyle/>
                    <a:p>
                      <a:pPr marL="0" lvl="0" indent="0" algn="ctr" rtl="0">
                        <a:spcBef>
                          <a:spcPts val="0"/>
                        </a:spcBef>
                        <a:spcAft>
                          <a:spcPts val="0"/>
                        </a:spcAft>
                        <a:buNone/>
                      </a:pPr>
                      <a:r>
                        <a:rPr lang="en" sz="1000">
                          <a:latin typeface="Roboto"/>
                          <a:ea typeface="Roboto"/>
                          <a:cs typeface="Roboto"/>
                          <a:sym typeface="Roboto"/>
                        </a:rPr>
                        <a:t>Sketch</a:t>
                      </a:r>
                      <a:endParaRPr sz="10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000">
                          <a:latin typeface="Roboto"/>
                          <a:ea typeface="Roboto"/>
                          <a:cs typeface="Roboto"/>
                          <a:sym typeface="Roboto"/>
                        </a:rPr>
                        <a:t>EISNet-retrieval</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0.2611</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0.2286</a:t>
                      </a:r>
                      <a:endParaRPr sz="1000">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347400">
                <a:tc vMerge="1">
                  <a:txBody>
                    <a:bodyPr/>
                    <a:lstStyle/>
                    <a:p>
                      <a:endParaRPr lang="en-US"/>
                    </a:p>
                  </a:txBody>
                  <a:tcPr/>
                </a:tc>
                <a:tc>
                  <a:txBody>
                    <a:bodyPr/>
                    <a:lstStyle/>
                    <a:p>
                      <a:pPr marL="0" lvl="0" indent="0" algn="ctr" rtl="0">
                        <a:spcBef>
                          <a:spcPts val="0"/>
                        </a:spcBef>
                        <a:spcAft>
                          <a:spcPts val="0"/>
                        </a:spcAft>
                        <a:buNone/>
                      </a:pPr>
                      <a:r>
                        <a:rPr lang="en" sz="1000">
                          <a:latin typeface="Roboto"/>
                          <a:ea typeface="Roboto"/>
                          <a:cs typeface="Roboto"/>
                          <a:sym typeface="Roboto"/>
                        </a:rPr>
                        <a:t>CuMix-retrieval</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0.2736</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0.2428</a:t>
                      </a:r>
                      <a:endParaRPr sz="1000">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47400">
                <a:tc vMerge="1">
                  <a:txBody>
                    <a:bodyPr/>
                    <a:lstStyle/>
                    <a:p>
                      <a:endParaRPr lang="en-US"/>
                    </a:p>
                  </a:txBody>
                  <a:tcPr/>
                </a:tc>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SnMpNet</a:t>
                      </a:r>
                      <a:endParaRPr sz="1000" b="1">
                        <a:solidFill>
                          <a:srgbClr val="4C1130"/>
                        </a:solidFill>
                        <a:latin typeface="Roboto"/>
                        <a:ea typeface="Roboto"/>
                        <a:cs typeface="Roboto"/>
                        <a:sym typeface="Roboto"/>
                      </a:endParaRPr>
                    </a:p>
                  </a:txBody>
                  <a:tcPr marL="91425" marR="91425" marT="91425" marB="91425">
                    <a:solidFill>
                      <a:srgbClr val="EEECE1"/>
                    </a:solidFill>
                  </a:tcPr>
                </a:tc>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0.3007</a:t>
                      </a:r>
                      <a:endParaRPr sz="1000" b="1">
                        <a:solidFill>
                          <a:srgbClr val="4C1130"/>
                        </a:solidFill>
                        <a:latin typeface="Roboto"/>
                        <a:ea typeface="Roboto"/>
                        <a:cs typeface="Roboto"/>
                        <a:sym typeface="Roboto"/>
                      </a:endParaRPr>
                    </a:p>
                  </a:txBody>
                  <a:tcPr marL="91425" marR="91425" marT="91425" marB="91425">
                    <a:solidFill>
                      <a:srgbClr val="EEECE1"/>
                    </a:solidFill>
                  </a:tcPr>
                </a:tc>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0.2624</a:t>
                      </a:r>
                      <a:endParaRPr sz="1000" b="1">
                        <a:solidFill>
                          <a:srgbClr val="4C1130"/>
                        </a:solidFill>
                        <a:latin typeface="Roboto"/>
                        <a:ea typeface="Roboto"/>
                        <a:cs typeface="Roboto"/>
                        <a:sym typeface="Roboto"/>
                      </a:endParaRPr>
                    </a:p>
                  </a:txBody>
                  <a:tcPr marL="91425" marR="91425" marT="91425" marB="91425">
                    <a:solidFill>
                      <a:srgbClr val="EEECE1"/>
                    </a:solidFill>
                  </a:tcPr>
                </a:tc>
                <a:extLst>
                  <a:ext uri="{0D108BD9-81ED-4DB2-BD59-A6C34878D82A}">
                    <a16:rowId xmlns:a16="http://schemas.microsoft.com/office/drawing/2014/main" val="10004"/>
                  </a:ext>
                </a:extLst>
              </a:tr>
              <a:tr h="347400">
                <a:tc rowSpan="3">
                  <a:txBody>
                    <a:bodyPr/>
                    <a:lstStyle/>
                    <a:p>
                      <a:pPr marL="0" lvl="0" indent="0" algn="ctr" rtl="0">
                        <a:spcBef>
                          <a:spcPts val="0"/>
                        </a:spcBef>
                        <a:spcAft>
                          <a:spcPts val="0"/>
                        </a:spcAft>
                        <a:buNone/>
                      </a:pPr>
                      <a:r>
                        <a:rPr lang="en" sz="1000">
                          <a:latin typeface="Roboto"/>
                          <a:ea typeface="Roboto"/>
                          <a:cs typeface="Roboto"/>
                          <a:sym typeface="Roboto"/>
                        </a:rPr>
                        <a:t>QuickDraw</a:t>
                      </a:r>
                      <a:endParaRPr sz="10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000">
                          <a:latin typeface="Roboto"/>
                          <a:ea typeface="Roboto"/>
                          <a:cs typeface="Roboto"/>
                          <a:sym typeface="Roboto"/>
                        </a:rPr>
                        <a:t>EISNet-retrieval</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0.1273</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0.1101</a:t>
                      </a:r>
                      <a:endParaRPr sz="1000">
                        <a:latin typeface="Roboto"/>
                        <a:ea typeface="Roboto"/>
                        <a:cs typeface="Roboto"/>
                        <a:sym typeface="Roboto"/>
                      </a:endParaRPr>
                    </a:p>
                  </a:txBody>
                  <a:tcPr marL="91425" marR="91425" marT="91425" marB="91425"/>
                </a:tc>
                <a:extLst>
                  <a:ext uri="{0D108BD9-81ED-4DB2-BD59-A6C34878D82A}">
                    <a16:rowId xmlns:a16="http://schemas.microsoft.com/office/drawing/2014/main" val="10005"/>
                  </a:ext>
                </a:extLst>
              </a:tr>
              <a:tr h="347400">
                <a:tc vMerge="1">
                  <a:txBody>
                    <a:bodyPr/>
                    <a:lstStyle/>
                    <a:p>
                      <a:endParaRPr lang="en-US"/>
                    </a:p>
                  </a:txBody>
                  <a:tcPr/>
                </a:tc>
                <a:tc>
                  <a:txBody>
                    <a:bodyPr/>
                    <a:lstStyle/>
                    <a:p>
                      <a:pPr marL="0" lvl="0" indent="0" algn="ctr" rtl="0">
                        <a:spcBef>
                          <a:spcPts val="0"/>
                        </a:spcBef>
                        <a:spcAft>
                          <a:spcPts val="0"/>
                        </a:spcAft>
                        <a:buNone/>
                      </a:pPr>
                      <a:r>
                        <a:rPr lang="en" sz="1000">
                          <a:latin typeface="Roboto"/>
                          <a:ea typeface="Roboto"/>
                          <a:cs typeface="Roboto"/>
                          <a:sym typeface="Roboto"/>
                        </a:rPr>
                        <a:t>CuMix-retrieval</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0.1304</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0.1118</a:t>
                      </a:r>
                      <a:endParaRPr sz="1000">
                        <a:latin typeface="Roboto"/>
                        <a:ea typeface="Roboto"/>
                        <a:cs typeface="Roboto"/>
                        <a:sym typeface="Roboto"/>
                      </a:endParaRPr>
                    </a:p>
                  </a:txBody>
                  <a:tcPr marL="91425" marR="91425" marT="91425" marB="91425"/>
                </a:tc>
                <a:extLst>
                  <a:ext uri="{0D108BD9-81ED-4DB2-BD59-A6C34878D82A}">
                    <a16:rowId xmlns:a16="http://schemas.microsoft.com/office/drawing/2014/main" val="10006"/>
                  </a:ext>
                </a:extLst>
              </a:tr>
              <a:tr h="347400">
                <a:tc vMerge="1">
                  <a:txBody>
                    <a:bodyPr/>
                    <a:lstStyle/>
                    <a:p>
                      <a:endParaRPr lang="en-US"/>
                    </a:p>
                  </a:txBody>
                  <a:tcPr/>
                </a:tc>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SnMpNet</a:t>
                      </a:r>
                      <a:endParaRPr sz="1000" b="1">
                        <a:solidFill>
                          <a:srgbClr val="4C1130"/>
                        </a:solidFill>
                        <a:latin typeface="Roboto"/>
                        <a:ea typeface="Roboto"/>
                        <a:cs typeface="Roboto"/>
                        <a:sym typeface="Roboto"/>
                      </a:endParaRPr>
                    </a:p>
                  </a:txBody>
                  <a:tcPr marL="91425" marR="91425" marT="91425" marB="91425">
                    <a:solidFill>
                      <a:srgbClr val="EEECE1"/>
                    </a:solidFill>
                  </a:tcPr>
                </a:tc>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0.1736</a:t>
                      </a:r>
                      <a:endParaRPr sz="1000" b="1">
                        <a:solidFill>
                          <a:srgbClr val="4C1130"/>
                        </a:solidFill>
                        <a:latin typeface="Roboto"/>
                        <a:ea typeface="Roboto"/>
                        <a:cs typeface="Roboto"/>
                        <a:sym typeface="Roboto"/>
                      </a:endParaRPr>
                    </a:p>
                  </a:txBody>
                  <a:tcPr marL="91425" marR="91425" marT="91425" marB="91425">
                    <a:solidFill>
                      <a:srgbClr val="EEECE1"/>
                    </a:solidFill>
                  </a:tcPr>
                </a:tc>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0.1512</a:t>
                      </a:r>
                      <a:endParaRPr sz="1000" b="1">
                        <a:solidFill>
                          <a:srgbClr val="4C1130"/>
                        </a:solidFill>
                        <a:latin typeface="Roboto"/>
                        <a:ea typeface="Roboto"/>
                        <a:cs typeface="Roboto"/>
                        <a:sym typeface="Roboto"/>
                      </a:endParaRPr>
                    </a:p>
                  </a:txBody>
                  <a:tcPr marL="91425" marR="91425" marT="91425" marB="91425">
                    <a:solidFill>
                      <a:srgbClr val="EEECE1"/>
                    </a:solidFill>
                  </a:tcPr>
                </a:tc>
                <a:extLst>
                  <a:ext uri="{0D108BD9-81ED-4DB2-BD59-A6C34878D82A}">
                    <a16:rowId xmlns:a16="http://schemas.microsoft.com/office/drawing/2014/main" val="10007"/>
                  </a:ext>
                </a:extLst>
              </a:tr>
              <a:tr h="347400">
                <a:tc rowSpan="3">
                  <a:txBody>
                    <a:bodyPr/>
                    <a:lstStyle/>
                    <a:p>
                      <a:pPr marL="0" lvl="0" indent="0" algn="ctr" rtl="0">
                        <a:spcBef>
                          <a:spcPts val="0"/>
                        </a:spcBef>
                        <a:spcAft>
                          <a:spcPts val="0"/>
                        </a:spcAft>
                        <a:buNone/>
                      </a:pPr>
                      <a:r>
                        <a:rPr lang="en" sz="1000">
                          <a:latin typeface="Roboto"/>
                          <a:ea typeface="Roboto"/>
                          <a:cs typeface="Roboto"/>
                          <a:sym typeface="Roboto"/>
                        </a:rPr>
                        <a:t>Clipart</a:t>
                      </a:r>
                      <a:endParaRPr sz="10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000">
                          <a:latin typeface="Roboto"/>
                          <a:ea typeface="Roboto"/>
                          <a:cs typeface="Roboto"/>
                          <a:sym typeface="Roboto"/>
                        </a:rPr>
                        <a:t>EISNet-retrieval</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0.3585</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0.3251</a:t>
                      </a:r>
                      <a:endParaRPr sz="1000">
                        <a:latin typeface="Roboto"/>
                        <a:ea typeface="Roboto"/>
                        <a:cs typeface="Roboto"/>
                        <a:sym typeface="Roboto"/>
                      </a:endParaRPr>
                    </a:p>
                  </a:txBody>
                  <a:tcPr marL="91425" marR="91425" marT="91425" marB="91425"/>
                </a:tc>
                <a:extLst>
                  <a:ext uri="{0D108BD9-81ED-4DB2-BD59-A6C34878D82A}">
                    <a16:rowId xmlns:a16="http://schemas.microsoft.com/office/drawing/2014/main" val="10008"/>
                  </a:ext>
                </a:extLst>
              </a:tr>
              <a:tr h="347400">
                <a:tc vMerge="1">
                  <a:txBody>
                    <a:bodyPr/>
                    <a:lstStyle/>
                    <a:p>
                      <a:endParaRPr lang="en-US"/>
                    </a:p>
                  </a:txBody>
                  <a:tcPr/>
                </a:tc>
                <a:tc>
                  <a:txBody>
                    <a:bodyPr/>
                    <a:lstStyle/>
                    <a:p>
                      <a:pPr marL="0" lvl="0" indent="0" algn="ctr" rtl="0">
                        <a:spcBef>
                          <a:spcPts val="0"/>
                        </a:spcBef>
                        <a:spcAft>
                          <a:spcPts val="0"/>
                        </a:spcAft>
                        <a:buNone/>
                      </a:pPr>
                      <a:r>
                        <a:rPr lang="en" sz="1000">
                          <a:latin typeface="Roboto"/>
                          <a:ea typeface="Roboto"/>
                          <a:cs typeface="Roboto"/>
                          <a:sym typeface="Roboto"/>
                        </a:rPr>
                        <a:t>CuMix-retrieval</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0.3764</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0.3428</a:t>
                      </a:r>
                      <a:endParaRPr sz="1000">
                        <a:latin typeface="Roboto"/>
                        <a:ea typeface="Roboto"/>
                        <a:cs typeface="Roboto"/>
                        <a:sym typeface="Roboto"/>
                      </a:endParaRPr>
                    </a:p>
                  </a:txBody>
                  <a:tcPr marL="91425" marR="91425" marT="91425" marB="91425"/>
                </a:tc>
                <a:extLst>
                  <a:ext uri="{0D108BD9-81ED-4DB2-BD59-A6C34878D82A}">
                    <a16:rowId xmlns:a16="http://schemas.microsoft.com/office/drawing/2014/main" val="10009"/>
                  </a:ext>
                </a:extLst>
              </a:tr>
              <a:tr h="347400">
                <a:tc vMerge="1">
                  <a:txBody>
                    <a:bodyPr/>
                    <a:lstStyle/>
                    <a:p>
                      <a:endParaRPr lang="en-US"/>
                    </a:p>
                  </a:txBody>
                  <a:tcPr/>
                </a:tc>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SnMpNet</a:t>
                      </a:r>
                      <a:endParaRPr sz="1000" b="1">
                        <a:solidFill>
                          <a:srgbClr val="4C1130"/>
                        </a:solidFill>
                        <a:latin typeface="Roboto"/>
                        <a:ea typeface="Roboto"/>
                        <a:cs typeface="Roboto"/>
                        <a:sym typeface="Roboto"/>
                      </a:endParaRPr>
                    </a:p>
                  </a:txBody>
                  <a:tcPr marL="91425" marR="91425" marT="91425" marB="91425">
                    <a:solidFill>
                      <a:srgbClr val="EEECE1"/>
                    </a:solidFill>
                  </a:tcPr>
                </a:tc>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0.4198</a:t>
                      </a:r>
                      <a:endParaRPr sz="1000" b="1">
                        <a:solidFill>
                          <a:srgbClr val="4C1130"/>
                        </a:solidFill>
                        <a:latin typeface="Roboto"/>
                        <a:ea typeface="Roboto"/>
                        <a:cs typeface="Roboto"/>
                        <a:sym typeface="Roboto"/>
                      </a:endParaRPr>
                    </a:p>
                  </a:txBody>
                  <a:tcPr marL="91425" marR="91425" marT="91425" marB="91425">
                    <a:solidFill>
                      <a:srgbClr val="EEECE1"/>
                    </a:solidFill>
                  </a:tcPr>
                </a:tc>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0.3765</a:t>
                      </a:r>
                      <a:endParaRPr sz="1000" b="1">
                        <a:solidFill>
                          <a:srgbClr val="4C1130"/>
                        </a:solidFill>
                        <a:latin typeface="Roboto"/>
                        <a:ea typeface="Roboto"/>
                        <a:cs typeface="Roboto"/>
                        <a:sym typeface="Roboto"/>
                      </a:endParaRPr>
                    </a:p>
                  </a:txBody>
                  <a:tcPr marL="91425" marR="91425" marT="91425" marB="91425">
                    <a:solidFill>
                      <a:srgbClr val="EEECE1"/>
                    </a:solidFill>
                  </a:tcPr>
                </a:tc>
                <a:extLst>
                  <a:ext uri="{0D108BD9-81ED-4DB2-BD59-A6C34878D82A}">
                    <a16:rowId xmlns:a16="http://schemas.microsoft.com/office/drawing/2014/main" val="10010"/>
                  </a:ext>
                </a:extLst>
              </a:tr>
            </a:tbl>
          </a:graphicData>
        </a:graphic>
      </p:graphicFrame>
      <p:sp>
        <p:nvSpPr>
          <p:cNvPr id="186" name="Google Shape;1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87" name="Google Shape;187;p19"/>
          <p:cNvPicPr preferRelativeResize="0"/>
          <p:nvPr/>
        </p:nvPicPr>
        <p:blipFill>
          <a:blip r:embed="rId3">
            <a:alphaModFix/>
          </a:blip>
          <a:stretch>
            <a:fillRect/>
          </a:stretch>
        </p:blipFill>
        <p:spPr>
          <a:xfrm>
            <a:off x="570600" y="2879700"/>
            <a:ext cx="859225" cy="859225"/>
          </a:xfrm>
          <a:prstGeom prst="rect">
            <a:avLst/>
          </a:prstGeom>
          <a:noFill/>
          <a:ln>
            <a:noFill/>
          </a:ln>
        </p:spPr>
      </p:pic>
      <p:pic>
        <p:nvPicPr>
          <p:cNvPr id="188" name="Google Shape;188;p19"/>
          <p:cNvPicPr preferRelativeResize="0"/>
          <p:nvPr/>
        </p:nvPicPr>
        <p:blipFill>
          <a:blip r:embed="rId4">
            <a:alphaModFix/>
          </a:blip>
          <a:stretch>
            <a:fillRect/>
          </a:stretch>
        </p:blipFill>
        <p:spPr>
          <a:xfrm>
            <a:off x="570600" y="1720450"/>
            <a:ext cx="859225" cy="859225"/>
          </a:xfrm>
          <a:prstGeom prst="rect">
            <a:avLst/>
          </a:prstGeom>
          <a:noFill/>
          <a:ln>
            <a:noFill/>
          </a:ln>
        </p:spPr>
      </p:pic>
      <p:pic>
        <p:nvPicPr>
          <p:cNvPr id="189" name="Google Shape;189;p19"/>
          <p:cNvPicPr preferRelativeResize="0"/>
          <p:nvPr/>
        </p:nvPicPr>
        <p:blipFill>
          <a:blip r:embed="rId5">
            <a:alphaModFix/>
          </a:blip>
          <a:stretch>
            <a:fillRect/>
          </a:stretch>
        </p:blipFill>
        <p:spPr>
          <a:xfrm>
            <a:off x="570600" y="3963943"/>
            <a:ext cx="859225" cy="8377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p:nvPr/>
        </p:nvSpPr>
        <p:spPr>
          <a:xfrm>
            <a:off x="1558425" y="130800"/>
            <a:ext cx="607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Roboto"/>
                <a:ea typeface="Roboto"/>
                <a:cs typeface="Roboto"/>
                <a:sym typeface="Roboto"/>
              </a:rPr>
              <a:t>Results: ZS-SBIR Evaluation on Sketchy-extended </a:t>
            </a:r>
            <a:endParaRPr sz="1800">
              <a:latin typeface="Roboto"/>
              <a:ea typeface="Roboto"/>
              <a:cs typeface="Roboto"/>
              <a:sym typeface="Roboto"/>
            </a:endParaRPr>
          </a:p>
        </p:txBody>
      </p:sp>
      <p:graphicFrame>
        <p:nvGraphicFramePr>
          <p:cNvPr id="195" name="Google Shape;195;p20"/>
          <p:cNvGraphicFramePr/>
          <p:nvPr>
            <p:extLst>
              <p:ext uri="{D42A27DB-BD31-4B8C-83A1-F6EECF244321}">
                <p14:modId xmlns:p14="http://schemas.microsoft.com/office/powerpoint/2010/main" val="929378983"/>
              </p:ext>
            </p:extLst>
          </p:nvPr>
        </p:nvGraphicFramePr>
        <p:xfrm>
          <a:off x="2168888" y="1355840"/>
          <a:ext cx="4806200" cy="2779200"/>
        </p:xfrm>
        <a:graphic>
          <a:graphicData uri="http://schemas.openxmlformats.org/drawingml/2006/table">
            <a:tbl>
              <a:tblPr>
                <a:noFill/>
                <a:tableStyleId>{B0DE5ADB-0422-45BF-B349-1E9FED9BDB53}</a:tableStyleId>
              </a:tblPr>
              <a:tblGrid>
                <a:gridCol w="1943750">
                  <a:extLst>
                    <a:ext uri="{9D8B030D-6E8A-4147-A177-3AD203B41FA5}">
                      <a16:colId xmlns:a16="http://schemas.microsoft.com/office/drawing/2014/main" val="20000"/>
                    </a:ext>
                  </a:extLst>
                </a:gridCol>
                <a:gridCol w="1083475">
                  <a:extLst>
                    <a:ext uri="{9D8B030D-6E8A-4147-A177-3AD203B41FA5}">
                      <a16:colId xmlns:a16="http://schemas.microsoft.com/office/drawing/2014/main" val="20001"/>
                    </a:ext>
                  </a:extLst>
                </a:gridCol>
                <a:gridCol w="1778975">
                  <a:extLst>
                    <a:ext uri="{9D8B030D-6E8A-4147-A177-3AD203B41FA5}">
                      <a16:colId xmlns:a16="http://schemas.microsoft.com/office/drawing/2014/main" val="20002"/>
                    </a:ext>
                  </a:extLst>
                </a:gridCol>
              </a:tblGrid>
              <a:tr h="347400">
                <a:tc>
                  <a:txBody>
                    <a:bodyPr/>
                    <a:lstStyle/>
                    <a:p>
                      <a:pPr marL="0" lvl="0" indent="0" algn="ctr" rtl="0">
                        <a:spcBef>
                          <a:spcPts val="0"/>
                        </a:spcBef>
                        <a:spcAft>
                          <a:spcPts val="0"/>
                        </a:spcAft>
                        <a:buNone/>
                      </a:pPr>
                      <a:r>
                        <a:rPr lang="en" sz="1000" b="1">
                          <a:latin typeface="Roboto"/>
                          <a:ea typeface="Roboto"/>
                          <a:cs typeface="Roboto"/>
                          <a:sym typeface="Roboto"/>
                        </a:rPr>
                        <a:t>Method</a:t>
                      </a:r>
                      <a:endParaRPr sz="1000" b="1">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000" b="1">
                          <a:latin typeface="Roboto"/>
                          <a:ea typeface="Roboto"/>
                          <a:cs typeface="Roboto"/>
                          <a:sym typeface="Roboto"/>
                        </a:rPr>
                        <a:t>mAP@200</a:t>
                      </a:r>
                      <a:endParaRPr sz="1000" b="1">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b="1">
                          <a:latin typeface="Roboto"/>
                          <a:ea typeface="Roboto"/>
                          <a:cs typeface="Roboto"/>
                          <a:sym typeface="Roboto"/>
                        </a:rPr>
                        <a:t>Prec@200</a:t>
                      </a:r>
                      <a:endParaRPr sz="1000" b="1">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347400">
                <a:tc>
                  <a:txBody>
                    <a:bodyPr/>
                    <a:lstStyle/>
                    <a:p>
                      <a:pPr marL="0" lvl="0" indent="0" algn="ctr" rtl="0">
                        <a:spcBef>
                          <a:spcPts val="0"/>
                        </a:spcBef>
                        <a:spcAft>
                          <a:spcPts val="0"/>
                        </a:spcAft>
                        <a:buNone/>
                      </a:pPr>
                      <a:r>
                        <a:rPr lang="en" sz="1000">
                          <a:latin typeface="Roboto"/>
                          <a:ea typeface="Roboto"/>
                          <a:cs typeface="Roboto"/>
                          <a:sym typeface="Roboto"/>
                        </a:rPr>
                        <a:t>CVAE (ECCV’18)</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0.225</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0.333</a:t>
                      </a:r>
                      <a:endParaRPr sz="1000">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47400">
                <a:tc>
                  <a:txBody>
                    <a:bodyPr/>
                    <a:lstStyle/>
                    <a:p>
                      <a:pPr marL="0" lvl="0" indent="0" algn="ctr" rtl="0">
                        <a:spcBef>
                          <a:spcPts val="0"/>
                        </a:spcBef>
                        <a:spcAft>
                          <a:spcPts val="0"/>
                        </a:spcAft>
                        <a:buNone/>
                      </a:pPr>
                      <a:r>
                        <a:rPr lang="en" sz="1000">
                          <a:latin typeface="Roboto"/>
                          <a:ea typeface="Roboto"/>
                          <a:cs typeface="Roboto"/>
                          <a:sym typeface="Roboto"/>
                        </a:rPr>
                        <a:t>Doodle-to-Search (CVPR’19)</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0.4606</a:t>
                      </a:r>
                      <a:endParaRPr sz="1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000">
                          <a:latin typeface="Roboto"/>
                          <a:ea typeface="Roboto"/>
                          <a:cs typeface="Roboto"/>
                          <a:sym typeface="Roboto"/>
                        </a:rPr>
                        <a:t>0.3704</a:t>
                      </a:r>
                      <a:endParaRPr sz="1000">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347400">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SAKE-512 (ICCV’19)</a:t>
                      </a:r>
                      <a:endParaRPr sz="1000" b="1">
                        <a:solidFill>
                          <a:srgbClr val="4C1130"/>
                        </a:solidFill>
                        <a:latin typeface="Roboto"/>
                        <a:ea typeface="Roboto"/>
                        <a:cs typeface="Roboto"/>
                        <a:sym typeface="Roboto"/>
                      </a:endParaRPr>
                    </a:p>
                  </a:txBody>
                  <a:tcPr marL="91425" marR="91425" marT="91425" marB="91425">
                    <a:solidFill>
                      <a:schemeClr val="lt1"/>
                    </a:solidFill>
                  </a:tcPr>
                </a:tc>
                <a:tc>
                  <a:txBody>
                    <a:bodyPr/>
                    <a:lstStyle/>
                    <a:p>
                      <a:pPr marL="0" lvl="0" indent="0" algn="ctr" rtl="0">
                        <a:spcBef>
                          <a:spcPts val="0"/>
                        </a:spcBef>
                        <a:spcAft>
                          <a:spcPts val="0"/>
                        </a:spcAft>
                        <a:buClr>
                          <a:schemeClr val="dk1"/>
                        </a:buClr>
                        <a:buSzPts val="1100"/>
                        <a:buFont typeface="Arial"/>
                        <a:buNone/>
                      </a:pPr>
                      <a:r>
                        <a:rPr lang="en" sz="1000" dirty="0">
                          <a:solidFill>
                            <a:schemeClr val="dk1"/>
                          </a:solidFill>
                          <a:latin typeface="Roboto"/>
                          <a:ea typeface="Roboto"/>
                          <a:cs typeface="Roboto"/>
                          <a:sym typeface="Roboto"/>
                        </a:rPr>
                        <a:t>0.6246</a:t>
                      </a:r>
                      <a:endParaRPr sz="1000" b="1" dirty="0">
                        <a:solidFill>
                          <a:srgbClr val="4C1130"/>
                        </a:solidFill>
                        <a:latin typeface="Roboto"/>
                        <a:ea typeface="Roboto"/>
                        <a:cs typeface="Roboto"/>
                        <a:sym typeface="Roboto"/>
                      </a:endParaRPr>
                    </a:p>
                  </a:txBody>
                  <a:tcPr marL="91425" marR="91425" marT="91425" marB="91425">
                    <a:solidFill>
                      <a:schemeClr val="lt1"/>
                    </a:solidFill>
                  </a:tcPr>
                </a:tc>
                <a:tc>
                  <a:txBody>
                    <a:bodyPr/>
                    <a:lstStyle/>
                    <a:p>
                      <a:pPr marL="0" lvl="0" indent="0" algn="ctr" rtl="0">
                        <a:spcBef>
                          <a:spcPts val="0"/>
                        </a:spcBef>
                        <a:spcAft>
                          <a:spcPts val="0"/>
                        </a:spcAft>
                        <a:buClr>
                          <a:schemeClr val="dk1"/>
                        </a:buClr>
                        <a:buSzPts val="1100"/>
                        <a:buFont typeface="Arial"/>
                        <a:buNone/>
                      </a:pPr>
                      <a:r>
                        <a:rPr lang="en" sz="1000" dirty="0">
                          <a:solidFill>
                            <a:schemeClr val="dk1"/>
                          </a:solidFill>
                          <a:latin typeface="Roboto"/>
                          <a:ea typeface="Roboto"/>
                          <a:cs typeface="Roboto"/>
                          <a:sym typeface="Roboto"/>
                        </a:rPr>
                        <a:t>0.5518</a:t>
                      </a:r>
                      <a:endParaRPr sz="1000" b="1" dirty="0">
                        <a:solidFill>
                          <a:srgbClr val="4C1130"/>
                        </a:solidFill>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3"/>
                  </a:ext>
                </a:extLst>
              </a:tr>
              <a:tr h="347400">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Doodle-SE-SingleNet</a:t>
                      </a:r>
                      <a:endParaRPr sz="1000">
                        <a:latin typeface="Roboto"/>
                        <a:ea typeface="Roboto"/>
                        <a:cs typeface="Roboto"/>
                        <a:sym typeface="Roboto"/>
                      </a:endParaRPr>
                    </a:p>
                  </a:txBody>
                  <a:tcPr marL="91425" marR="91425" marT="91425" marB="91425">
                    <a:solidFill>
                      <a:srgbClr val="FFFFFF"/>
                    </a:solidFill>
                  </a:tcPr>
                </a:tc>
                <a:tc>
                  <a:txBody>
                    <a:bodyPr/>
                    <a:lstStyle/>
                    <a:p>
                      <a:pPr marL="0" lvl="0" indent="0" algn="ctr" rtl="0">
                        <a:spcBef>
                          <a:spcPts val="0"/>
                        </a:spcBef>
                        <a:spcAft>
                          <a:spcPts val="0"/>
                        </a:spcAft>
                        <a:buNone/>
                      </a:pPr>
                      <a:r>
                        <a:rPr lang="en" sz="1000">
                          <a:latin typeface="Roboto"/>
                          <a:ea typeface="Roboto"/>
                          <a:cs typeface="Roboto"/>
                          <a:sym typeface="Roboto"/>
                        </a:rPr>
                        <a:t>0.4022</a:t>
                      </a:r>
                      <a:endParaRPr sz="1000">
                        <a:latin typeface="Roboto"/>
                        <a:ea typeface="Roboto"/>
                        <a:cs typeface="Roboto"/>
                        <a:sym typeface="Roboto"/>
                      </a:endParaRPr>
                    </a:p>
                  </a:txBody>
                  <a:tcPr marL="91425" marR="91425" marT="91425" marB="91425">
                    <a:solidFill>
                      <a:srgbClr val="FFFFFF"/>
                    </a:solidFill>
                  </a:tcPr>
                </a:tc>
                <a:tc>
                  <a:txBody>
                    <a:bodyPr/>
                    <a:lstStyle/>
                    <a:p>
                      <a:pPr marL="0" lvl="0" indent="0" algn="ctr" rtl="0">
                        <a:spcBef>
                          <a:spcPts val="0"/>
                        </a:spcBef>
                        <a:spcAft>
                          <a:spcPts val="0"/>
                        </a:spcAft>
                        <a:buNone/>
                      </a:pPr>
                      <a:r>
                        <a:rPr lang="en" sz="1000" dirty="0">
                          <a:latin typeface="Roboto"/>
                          <a:ea typeface="Roboto"/>
                          <a:cs typeface="Roboto"/>
                          <a:sym typeface="Roboto"/>
                        </a:rPr>
                        <a:t>0.3595</a:t>
                      </a:r>
                      <a:endParaRPr sz="1000" dirty="0">
                        <a:latin typeface="Roboto"/>
                        <a:ea typeface="Roboto"/>
                        <a:cs typeface="Roboto"/>
                        <a:sym typeface="Roboto"/>
                      </a:endParaRPr>
                    </a:p>
                  </a:txBody>
                  <a:tcPr marL="91425" marR="91425" marT="91425" marB="91425">
                    <a:solidFill>
                      <a:srgbClr val="FFFFFF"/>
                    </a:solidFill>
                  </a:tcPr>
                </a:tc>
                <a:extLst>
                  <a:ext uri="{0D108BD9-81ED-4DB2-BD59-A6C34878D82A}">
                    <a16:rowId xmlns:a16="http://schemas.microsoft.com/office/drawing/2014/main" val="10004"/>
                  </a:ext>
                </a:extLst>
              </a:tr>
              <a:tr h="347400">
                <a:tc>
                  <a:txBody>
                    <a:bodyPr/>
                    <a:lstStyle/>
                    <a:p>
                      <a:pPr marL="0" lvl="0" indent="0" algn="ctr" rtl="0">
                        <a:spcBef>
                          <a:spcPts val="0"/>
                        </a:spcBef>
                        <a:spcAft>
                          <a:spcPts val="0"/>
                        </a:spcAft>
                        <a:buNone/>
                      </a:pPr>
                      <a:r>
                        <a:rPr lang="en" sz="1000" dirty="0">
                          <a:latin typeface="Roboto"/>
                          <a:ea typeface="Roboto"/>
                          <a:cs typeface="Roboto"/>
                          <a:sym typeface="Roboto"/>
                        </a:rPr>
                        <a:t>Doodle-SE-SingleNet-w/o Label</a:t>
                      </a:r>
                      <a:endParaRPr sz="1000" dirty="0">
                        <a:latin typeface="Roboto"/>
                        <a:ea typeface="Roboto"/>
                        <a:cs typeface="Roboto"/>
                        <a:sym typeface="Roboto"/>
                      </a:endParaRPr>
                    </a:p>
                  </a:txBody>
                  <a:tcPr marL="91425" marR="91425" marT="91425" marB="91425">
                    <a:solidFill>
                      <a:schemeClr val="accent1">
                        <a:lumMod val="20000"/>
                        <a:lumOff val="80000"/>
                      </a:schemeClr>
                    </a:solidFill>
                  </a:tcPr>
                </a:tc>
                <a:tc>
                  <a:txBody>
                    <a:bodyPr/>
                    <a:lstStyle/>
                    <a:p>
                      <a:pPr marL="0" lvl="0" indent="0" algn="ctr" rtl="0">
                        <a:spcBef>
                          <a:spcPts val="0"/>
                        </a:spcBef>
                        <a:spcAft>
                          <a:spcPts val="0"/>
                        </a:spcAft>
                        <a:buNone/>
                      </a:pPr>
                      <a:r>
                        <a:rPr lang="en" sz="1000">
                          <a:latin typeface="Roboto"/>
                          <a:ea typeface="Roboto"/>
                          <a:cs typeface="Roboto"/>
                          <a:sym typeface="Roboto"/>
                        </a:rPr>
                        <a:t>0.3980</a:t>
                      </a:r>
                      <a:endParaRPr sz="1000">
                        <a:latin typeface="Roboto"/>
                        <a:ea typeface="Roboto"/>
                        <a:cs typeface="Roboto"/>
                        <a:sym typeface="Roboto"/>
                      </a:endParaRPr>
                    </a:p>
                  </a:txBody>
                  <a:tcPr marL="91425" marR="91425" marT="91425" marB="91425">
                    <a:solidFill>
                      <a:schemeClr val="accent1">
                        <a:lumMod val="20000"/>
                        <a:lumOff val="80000"/>
                      </a:schemeClr>
                    </a:solidFill>
                  </a:tcPr>
                </a:tc>
                <a:tc>
                  <a:txBody>
                    <a:bodyPr/>
                    <a:lstStyle/>
                    <a:p>
                      <a:pPr marL="0" lvl="0" indent="0" algn="ctr" rtl="0">
                        <a:spcBef>
                          <a:spcPts val="0"/>
                        </a:spcBef>
                        <a:spcAft>
                          <a:spcPts val="0"/>
                        </a:spcAft>
                        <a:buNone/>
                      </a:pPr>
                      <a:r>
                        <a:rPr lang="en" sz="1000">
                          <a:latin typeface="Roboto"/>
                          <a:ea typeface="Roboto"/>
                          <a:cs typeface="Roboto"/>
                          <a:sym typeface="Roboto"/>
                        </a:rPr>
                        <a:t>0.3508</a:t>
                      </a:r>
                      <a:endParaRPr sz="1000">
                        <a:latin typeface="Roboto"/>
                        <a:ea typeface="Roboto"/>
                        <a:cs typeface="Roboto"/>
                        <a:sym typeface="Roboto"/>
                      </a:endParaRPr>
                    </a:p>
                  </a:txBody>
                  <a:tcPr marL="91425" marR="91425" marT="91425" marB="91425">
                    <a:solidFill>
                      <a:schemeClr val="accent1">
                        <a:lumMod val="20000"/>
                        <a:lumOff val="80000"/>
                      </a:schemeClr>
                    </a:solidFill>
                  </a:tcPr>
                </a:tc>
                <a:extLst>
                  <a:ext uri="{0D108BD9-81ED-4DB2-BD59-A6C34878D82A}">
                    <a16:rowId xmlns:a16="http://schemas.microsoft.com/office/drawing/2014/main" val="10005"/>
                  </a:ext>
                </a:extLst>
              </a:tr>
              <a:tr h="347400">
                <a:tc>
                  <a:txBody>
                    <a:bodyPr/>
                    <a:lstStyle/>
                    <a:p>
                      <a:pPr marL="0" lvl="0" indent="0" algn="ctr" rtl="0">
                        <a:spcBef>
                          <a:spcPts val="0"/>
                        </a:spcBef>
                        <a:spcAft>
                          <a:spcPts val="0"/>
                        </a:spcAft>
                        <a:buNone/>
                      </a:pPr>
                      <a:r>
                        <a:rPr lang="en" sz="1000" dirty="0">
                          <a:latin typeface="Roboto"/>
                          <a:ea typeface="Roboto"/>
                          <a:cs typeface="Roboto"/>
                          <a:sym typeface="Roboto"/>
                        </a:rPr>
                        <a:t>SAKE-512-w/o Label</a:t>
                      </a:r>
                      <a:endParaRPr sz="1000" dirty="0">
                        <a:latin typeface="Roboto"/>
                        <a:ea typeface="Roboto"/>
                        <a:cs typeface="Roboto"/>
                        <a:sym typeface="Roboto"/>
                      </a:endParaRPr>
                    </a:p>
                  </a:txBody>
                  <a:tcPr marL="91425" marR="91425" marT="91425" marB="91425">
                    <a:solidFill>
                      <a:schemeClr val="accent1">
                        <a:lumMod val="20000"/>
                        <a:lumOff val="80000"/>
                      </a:schemeClr>
                    </a:solidFill>
                  </a:tcPr>
                </a:tc>
                <a:tc>
                  <a:txBody>
                    <a:bodyPr/>
                    <a:lstStyle/>
                    <a:p>
                      <a:pPr marL="0" lvl="0" indent="0" algn="ctr" rtl="0">
                        <a:spcBef>
                          <a:spcPts val="0"/>
                        </a:spcBef>
                        <a:spcAft>
                          <a:spcPts val="0"/>
                        </a:spcAft>
                        <a:buNone/>
                      </a:pPr>
                      <a:r>
                        <a:rPr lang="en" sz="1000" dirty="0">
                          <a:latin typeface="Roboto"/>
                          <a:ea typeface="Roboto"/>
                          <a:cs typeface="Roboto"/>
                          <a:sym typeface="Roboto"/>
                        </a:rPr>
                        <a:t>0.5484</a:t>
                      </a:r>
                      <a:endParaRPr sz="1000" dirty="0">
                        <a:latin typeface="Roboto"/>
                        <a:ea typeface="Roboto"/>
                        <a:cs typeface="Roboto"/>
                        <a:sym typeface="Roboto"/>
                      </a:endParaRPr>
                    </a:p>
                  </a:txBody>
                  <a:tcPr marL="91425" marR="91425" marT="91425" marB="91425">
                    <a:solidFill>
                      <a:schemeClr val="accent1">
                        <a:lumMod val="20000"/>
                        <a:lumOff val="80000"/>
                      </a:schemeClr>
                    </a:solidFill>
                  </a:tcPr>
                </a:tc>
                <a:tc>
                  <a:txBody>
                    <a:bodyPr/>
                    <a:lstStyle/>
                    <a:p>
                      <a:pPr marL="0" lvl="0" indent="0" algn="ctr" rtl="0">
                        <a:spcBef>
                          <a:spcPts val="0"/>
                        </a:spcBef>
                        <a:spcAft>
                          <a:spcPts val="0"/>
                        </a:spcAft>
                        <a:buNone/>
                      </a:pPr>
                      <a:r>
                        <a:rPr lang="en" sz="1000" dirty="0">
                          <a:latin typeface="Roboto"/>
                          <a:ea typeface="Roboto"/>
                          <a:cs typeface="Roboto"/>
                          <a:sym typeface="Roboto"/>
                        </a:rPr>
                        <a:t>0.4880</a:t>
                      </a:r>
                      <a:endParaRPr sz="1000" dirty="0">
                        <a:latin typeface="Roboto"/>
                        <a:ea typeface="Roboto"/>
                        <a:cs typeface="Roboto"/>
                        <a:sym typeface="Roboto"/>
                      </a:endParaRPr>
                    </a:p>
                  </a:txBody>
                  <a:tcPr marL="91425" marR="91425" marT="91425" marB="91425">
                    <a:solidFill>
                      <a:schemeClr val="accent1">
                        <a:lumMod val="20000"/>
                        <a:lumOff val="80000"/>
                      </a:schemeClr>
                    </a:solidFill>
                  </a:tcPr>
                </a:tc>
                <a:extLst>
                  <a:ext uri="{0D108BD9-81ED-4DB2-BD59-A6C34878D82A}">
                    <a16:rowId xmlns:a16="http://schemas.microsoft.com/office/drawing/2014/main" val="10006"/>
                  </a:ext>
                </a:extLst>
              </a:tr>
              <a:tr h="347400">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SnMpNet</a:t>
                      </a:r>
                      <a:endParaRPr sz="1000" b="1">
                        <a:solidFill>
                          <a:srgbClr val="4C1130"/>
                        </a:solidFill>
                        <a:latin typeface="Roboto"/>
                        <a:ea typeface="Roboto"/>
                        <a:cs typeface="Roboto"/>
                        <a:sym typeface="Roboto"/>
                      </a:endParaRPr>
                    </a:p>
                  </a:txBody>
                  <a:tcPr marL="91425" marR="91425" marT="91425" marB="91425">
                    <a:solidFill>
                      <a:srgbClr val="FFE599"/>
                    </a:solidFill>
                  </a:tcPr>
                </a:tc>
                <a:tc>
                  <a:txBody>
                    <a:bodyPr/>
                    <a:lstStyle/>
                    <a:p>
                      <a:pPr marL="0" lvl="0" indent="0" algn="ctr" rtl="0">
                        <a:spcBef>
                          <a:spcPts val="0"/>
                        </a:spcBef>
                        <a:spcAft>
                          <a:spcPts val="0"/>
                        </a:spcAft>
                        <a:buNone/>
                      </a:pPr>
                      <a:r>
                        <a:rPr lang="en" sz="1000" b="1">
                          <a:solidFill>
                            <a:srgbClr val="4C1130"/>
                          </a:solidFill>
                          <a:latin typeface="Roboto"/>
                          <a:ea typeface="Roboto"/>
                          <a:cs typeface="Roboto"/>
                          <a:sym typeface="Roboto"/>
                        </a:rPr>
                        <a:t>0.5781</a:t>
                      </a:r>
                      <a:endParaRPr sz="1000" b="1">
                        <a:solidFill>
                          <a:srgbClr val="4C1130"/>
                        </a:solidFill>
                        <a:latin typeface="Roboto"/>
                        <a:ea typeface="Roboto"/>
                        <a:cs typeface="Roboto"/>
                        <a:sym typeface="Roboto"/>
                      </a:endParaRPr>
                    </a:p>
                  </a:txBody>
                  <a:tcPr marL="91425" marR="91425" marT="91425" marB="91425">
                    <a:solidFill>
                      <a:srgbClr val="FFE599"/>
                    </a:solidFill>
                  </a:tcPr>
                </a:tc>
                <a:tc>
                  <a:txBody>
                    <a:bodyPr/>
                    <a:lstStyle/>
                    <a:p>
                      <a:pPr marL="0" lvl="0" indent="0" algn="ctr" rtl="0">
                        <a:spcBef>
                          <a:spcPts val="0"/>
                        </a:spcBef>
                        <a:spcAft>
                          <a:spcPts val="0"/>
                        </a:spcAft>
                        <a:buNone/>
                      </a:pPr>
                      <a:r>
                        <a:rPr lang="en" sz="1000" b="1" dirty="0">
                          <a:solidFill>
                            <a:srgbClr val="4C1130"/>
                          </a:solidFill>
                          <a:latin typeface="Roboto"/>
                          <a:ea typeface="Roboto"/>
                          <a:cs typeface="Roboto"/>
                          <a:sym typeface="Roboto"/>
                        </a:rPr>
                        <a:t>0.5155</a:t>
                      </a:r>
                      <a:endParaRPr sz="1000" b="1" dirty="0">
                        <a:solidFill>
                          <a:srgbClr val="4C1130"/>
                        </a:solidFill>
                        <a:latin typeface="Roboto"/>
                        <a:ea typeface="Roboto"/>
                        <a:cs typeface="Roboto"/>
                        <a:sym typeface="Roboto"/>
                      </a:endParaRPr>
                    </a:p>
                  </a:txBody>
                  <a:tcPr marL="91425" marR="91425" marT="91425" marB="91425">
                    <a:solidFill>
                      <a:srgbClr val="FFE599"/>
                    </a:solidFill>
                  </a:tcPr>
                </a:tc>
                <a:extLst>
                  <a:ext uri="{0D108BD9-81ED-4DB2-BD59-A6C34878D82A}">
                    <a16:rowId xmlns:a16="http://schemas.microsoft.com/office/drawing/2014/main" val="10007"/>
                  </a:ext>
                </a:extLst>
              </a:tr>
            </a:tbl>
          </a:graphicData>
        </a:graphic>
      </p:graphicFrame>
      <p:sp>
        <p:nvSpPr>
          <p:cNvPr id="196" name="Google Shape;19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97" name="Google Shape;197;p20"/>
          <p:cNvPicPr preferRelativeResize="0"/>
          <p:nvPr/>
        </p:nvPicPr>
        <p:blipFill>
          <a:blip r:embed="rId3">
            <a:alphaModFix/>
          </a:blip>
          <a:stretch>
            <a:fillRect/>
          </a:stretch>
        </p:blipFill>
        <p:spPr>
          <a:xfrm>
            <a:off x="248070" y="1703250"/>
            <a:ext cx="1102100" cy="1102100"/>
          </a:xfrm>
          <a:prstGeom prst="rect">
            <a:avLst/>
          </a:prstGeom>
          <a:noFill/>
          <a:ln>
            <a:noFill/>
          </a:ln>
        </p:spPr>
      </p:pic>
      <p:pic>
        <p:nvPicPr>
          <p:cNvPr id="198" name="Google Shape;198;p20"/>
          <p:cNvPicPr preferRelativeResize="0"/>
          <p:nvPr/>
        </p:nvPicPr>
        <p:blipFill>
          <a:blip r:embed="rId4">
            <a:alphaModFix/>
          </a:blip>
          <a:stretch>
            <a:fillRect/>
          </a:stretch>
        </p:blipFill>
        <p:spPr>
          <a:xfrm>
            <a:off x="1023926" y="2745450"/>
            <a:ext cx="1102100" cy="1102100"/>
          </a:xfrm>
          <a:prstGeom prst="rect">
            <a:avLst/>
          </a:prstGeom>
          <a:noFill/>
          <a:ln>
            <a:noFill/>
          </a:ln>
        </p:spPr>
      </p:pic>
      <p:pic>
        <p:nvPicPr>
          <p:cNvPr id="199" name="Google Shape;199;p20"/>
          <p:cNvPicPr preferRelativeResize="0"/>
          <p:nvPr/>
        </p:nvPicPr>
        <p:blipFill>
          <a:blip r:embed="rId5">
            <a:alphaModFix/>
          </a:blip>
          <a:stretch>
            <a:fillRect/>
          </a:stretch>
        </p:blipFill>
        <p:spPr>
          <a:xfrm>
            <a:off x="87345" y="2685538"/>
            <a:ext cx="1102100" cy="1102115"/>
          </a:xfrm>
          <a:prstGeom prst="rect">
            <a:avLst/>
          </a:prstGeom>
          <a:noFill/>
          <a:ln>
            <a:noFill/>
          </a:ln>
        </p:spPr>
      </p:pic>
      <p:pic>
        <p:nvPicPr>
          <p:cNvPr id="200" name="Google Shape;200;p20"/>
          <p:cNvPicPr preferRelativeResize="0"/>
          <p:nvPr/>
        </p:nvPicPr>
        <p:blipFill>
          <a:blip r:embed="rId6">
            <a:alphaModFix/>
          </a:blip>
          <a:stretch>
            <a:fillRect/>
          </a:stretch>
        </p:blipFill>
        <p:spPr>
          <a:xfrm>
            <a:off x="7634026" y="1703250"/>
            <a:ext cx="1209250" cy="806175"/>
          </a:xfrm>
          <a:prstGeom prst="rect">
            <a:avLst/>
          </a:prstGeom>
          <a:noFill/>
          <a:ln>
            <a:noFill/>
          </a:ln>
        </p:spPr>
      </p:pic>
      <p:pic>
        <p:nvPicPr>
          <p:cNvPr id="201" name="Google Shape;201;p20"/>
          <p:cNvPicPr preferRelativeResize="0"/>
          <p:nvPr/>
        </p:nvPicPr>
        <p:blipFill>
          <a:blip r:embed="rId7">
            <a:alphaModFix/>
          </a:blip>
          <a:stretch>
            <a:fillRect/>
          </a:stretch>
        </p:blipFill>
        <p:spPr>
          <a:xfrm>
            <a:off x="7954550" y="2773613"/>
            <a:ext cx="1074906" cy="806174"/>
          </a:xfrm>
          <a:prstGeom prst="rect">
            <a:avLst/>
          </a:prstGeom>
          <a:noFill/>
          <a:ln>
            <a:noFill/>
          </a:ln>
        </p:spPr>
      </p:pic>
      <p:pic>
        <p:nvPicPr>
          <p:cNvPr id="202" name="Google Shape;202;p20"/>
          <p:cNvPicPr preferRelativeResize="0"/>
          <p:nvPr/>
        </p:nvPicPr>
        <p:blipFill>
          <a:blip r:embed="rId8">
            <a:alphaModFix/>
          </a:blip>
          <a:stretch>
            <a:fillRect/>
          </a:stretch>
        </p:blipFill>
        <p:spPr>
          <a:xfrm>
            <a:off x="7096935" y="2685549"/>
            <a:ext cx="735784" cy="982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pic>
        <p:nvPicPr>
          <p:cNvPr id="207" name="Google Shape;207;p21"/>
          <p:cNvPicPr preferRelativeResize="0"/>
          <p:nvPr/>
        </p:nvPicPr>
        <p:blipFill>
          <a:blip r:embed="rId3">
            <a:alphaModFix/>
          </a:blip>
          <a:stretch>
            <a:fillRect/>
          </a:stretch>
        </p:blipFill>
        <p:spPr>
          <a:xfrm>
            <a:off x="152400" y="723525"/>
            <a:ext cx="8839204" cy="3962104"/>
          </a:xfrm>
          <a:prstGeom prst="rect">
            <a:avLst/>
          </a:prstGeom>
          <a:noFill/>
          <a:ln>
            <a:noFill/>
          </a:ln>
        </p:spPr>
      </p:pic>
      <p:sp>
        <p:nvSpPr>
          <p:cNvPr id="208" name="Google Shape;208;p21"/>
          <p:cNvSpPr txBox="1"/>
          <p:nvPr/>
        </p:nvSpPr>
        <p:spPr>
          <a:xfrm>
            <a:off x="2479200" y="109425"/>
            <a:ext cx="4097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Roboto"/>
                <a:ea typeface="Roboto"/>
                <a:cs typeface="Roboto"/>
                <a:sym typeface="Roboto"/>
              </a:rPr>
              <a:t>Visualization of Feature Space</a:t>
            </a:r>
            <a:endParaRPr sz="1800">
              <a:latin typeface="Roboto"/>
              <a:ea typeface="Roboto"/>
              <a:cs typeface="Roboto"/>
              <a:sym typeface="Roboto"/>
            </a:endParaRPr>
          </a:p>
        </p:txBody>
      </p:sp>
      <p:pic>
        <p:nvPicPr>
          <p:cNvPr id="209" name="Google Shape;209;p21"/>
          <p:cNvPicPr preferRelativeResize="0"/>
          <p:nvPr/>
        </p:nvPicPr>
        <p:blipFill>
          <a:blip r:embed="rId4">
            <a:alphaModFix/>
          </a:blip>
          <a:stretch>
            <a:fillRect/>
          </a:stretch>
        </p:blipFill>
        <p:spPr>
          <a:xfrm>
            <a:off x="0" y="571129"/>
            <a:ext cx="9144003" cy="4103193"/>
          </a:xfrm>
          <a:prstGeom prst="rect">
            <a:avLst/>
          </a:prstGeom>
          <a:noFill/>
          <a:ln>
            <a:noFill/>
          </a:ln>
        </p:spPr>
      </p:pic>
      <p:sp>
        <p:nvSpPr>
          <p:cNvPr id="210" name="Google Shape;21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8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1611</Words>
  <Application>Microsoft Office PowerPoint</Application>
  <PresentationFormat>On-screen Show (16:9)</PresentationFormat>
  <Paragraphs>163</Paragraphs>
  <Slides>12</Slides>
  <Notes>12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Arial</vt:lpstr>
      <vt:lpstr>Roboto</vt:lpstr>
      <vt:lpstr>Roboto Medium</vt:lpstr>
      <vt:lpstr>Simple Light</vt:lpstr>
      <vt:lpstr>Universal Cross-Domain Retrieval: Generalizing Across Classes and Domains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Cross-Domain Retrieval: Generalizing Across Classes and Domains</dc:title>
  <cp:lastModifiedBy>Soumava Paul</cp:lastModifiedBy>
  <cp:revision>8</cp:revision>
  <dcterms:modified xsi:type="dcterms:W3CDTF">2021-09-29T21:19:07Z</dcterms:modified>
</cp:coreProperties>
</file>