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76D6FF"/>
    <a:srgbClr val="000099"/>
    <a:srgbClr val="33CC33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23"/>
    <p:restoredTop sz="93040"/>
  </p:normalViewPr>
  <p:slideViewPr>
    <p:cSldViewPr>
      <p:cViewPr>
        <p:scale>
          <a:sx n="54" d="100"/>
          <a:sy n="54" d="100"/>
        </p:scale>
        <p:origin x="-176" y="8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AUPRC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cat>
            <c:numRef>
              <c:f>Sheet1!$A$2:$A$13</c:f>
              <c:numCache>
                <c:formatCode>General</c:formatCode>
                <c:ptCount val="12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0.2103</c:v>
                </c:pt>
                <c:pt idx="1">
                  <c:v>0.2323</c:v>
                </c:pt>
                <c:pt idx="2">
                  <c:v>0.2613</c:v>
                </c:pt>
                <c:pt idx="3">
                  <c:v>0.2612</c:v>
                </c:pt>
                <c:pt idx="4">
                  <c:v>0.2675</c:v>
                </c:pt>
                <c:pt idx="5">
                  <c:v>0.2659</c:v>
                </c:pt>
                <c:pt idx="6">
                  <c:v>0.2684</c:v>
                </c:pt>
                <c:pt idx="7">
                  <c:v>0.273</c:v>
                </c:pt>
                <c:pt idx="8">
                  <c:v>0.2741</c:v>
                </c:pt>
                <c:pt idx="9">
                  <c:v>0.2708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8998304"/>
        <c:axId val="-1979419328"/>
      </c:barChart>
      <c:catAx>
        <c:axId val="-197899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79419328"/>
        <c:crosses val="autoZero"/>
        <c:auto val="1"/>
        <c:lblAlgn val="ctr"/>
        <c:lblOffset val="100"/>
        <c:noMultiLvlLbl val="0"/>
      </c:catAx>
      <c:valAx>
        <c:axId val="-197941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7899830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E4E7E-BB81-4487-A6CE-F29E8CA97D48}" type="datetimeFigureOut">
              <a:rPr lang="en-IN" smtClean="0"/>
              <a:pPr/>
              <a:t>20/12/18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CB755-FD02-4A50-92C1-848F696D2B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12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CB755-FD02-4A50-92C1-848F696D2B36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8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16833"/>
            <a:ext cx="53848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16833"/>
            <a:ext cx="5384800" cy="42093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2514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64904"/>
            <a:ext cx="5386917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9168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64904"/>
            <a:ext cx="5389033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9879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08721"/>
            <a:ext cx="6815667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60849"/>
            <a:ext cx="4011084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08720"/>
            <a:ext cx="73152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60849"/>
            <a:ext cx="109728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3712" y="635635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9"/>
                </a:solidFill>
              </a:defRPr>
            </a:lvl1pPr>
          </a:lstStyle>
          <a:p>
            <a:r>
              <a:rPr lang="en-IN" smtClean="0"/>
              <a:t>Jointly Learning to Compress and Classify Radiological Images. E. Ranjan et. al.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</a:defRPr>
            </a:lvl1pPr>
          </a:lstStyle>
          <a:p>
            <a:fld id="{A1025AC6-8FFC-4A4E-80CE-34B57764A33F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2" descr="Image result for intel log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27494"/>
            <a:ext cx="932213" cy="61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6229651" y="178131"/>
            <a:ext cx="569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b="1" baseline="0" dirty="0" smtClean="0">
                <a:solidFill>
                  <a:srgbClr val="0070C0"/>
                </a:solidFill>
                <a:latin typeface="+mj-lt"/>
                <a:cs typeface="Segoe UI" panose="020B0502040204020203" pitchFamily="34" charset="0"/>
              </a:rPr>
              <a:t>Intel </a:t>
            </a:r>
            <a:r>
              <a:rPr lang="en-IN" b="1" baseline="0" dirty="0" smtClean="0">
                <a:solidFill>
                  <a:srgbClr val="0070C0"/>
                </a:solidFill>
                <a:latin typeface="+mj-lt"/>
                <a:cs typeface="Segoe UI" panose="020B0502040204020203" pitchFamily="34" charset="0"/>
              </a:rPr>
              <a:t>India Grand Challenge </a:t>
            </a:r>
            <a:r>
              <a:rPr lang="en-IN" b="1" baseline="0" dirty="0" smtClean="0">
                <a:solidFill>
                  <a:srgbClr val="0070C0"/>
                </a:solidFill>
                <a:latin typeface="+mj-lt"/>
                <a:cs typeface="Segoe UI" panose="020B0502040204020203" pitchFamily="34" charset="0"/>
              </a:rPr>
              <a:t>2016 :: Project MIRIAD</a:t>
            </a:r>
            <a:endParaRPr lang="en-IN" b="1" dirty="0">
              <a:solidFill>
                <a:srgbClr val="0070C0"/>
              </a:solidFill>
              <a:latin typeface="+mj-lt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microsoft.com/office/2007/relationships/hdphoto" Target="../media/hdphoto1.wdp"/><Relationship Id="rId8" Type="http://schemas.openxmlformats.org/officeDocument/2006/relationships/image" Target="../media/image8.jpeg"/><Relationship Id="rId9" Type="http://schemas.microsoft.com/office/2007/relationships/hdphoto" Target="../media/hdphoto2.wdp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20888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Jointly Learning Convolutional Representations to Compress Radiological Images and Classify Thoracic Diseases in the Compressed Domain</a:t>
            </a:r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7" r="-987"/>
          <a:stretch/>
        </p:blipFill>
        <p:spPr>
          <a:xfrm>
            <a:off x="10043160" y="983627"/>
            <a:ext cx="1813480" cy="1005213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0D519B5C-BB51-4145-9B1B-6E4BF7519979}"/>
              </a:ext>
            </a:extLst>
          </p:cNvPr>
          <p:cNvSpPr txBox="1">
            <a:spLocks/>
          </p:cNvSpPr>
          <p:nvPr/>
        </p:nvSpPr>
        <p:spPr>
          <a:xfrm>
            <a:off x="335360" y="1198052"/>
            <a:ext cx="1690841" cy="5747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Paper </a:t>
            </a:r>
            <a:r>
              <a:rPr lang="en-US" sz="2800" b="1" dirty="0" smtClean="0">
                <a:solidFill>
                  <a:srgbClr val="FF0000"/>
                </a:solidFill>
              </a:rPr>
              <a:t>ID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413646"/>
            <a:ext cx="1290062" cy="1290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23" y="4413647"/>
            <a:ext cx="1290061" cy="129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8" r="24906" b="65509"/>
          <a:stretch/>
        </p:blipFill>
        <p:spPr>
          <a:xfrm>
            <a:off x="4551502" y="4425957"/>
            <a:ext cx="1328474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4425957"/>
            <a:ext cx="1265441" cy="1265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17" y="4435900"/>
            <a:ext cx="1245555" cy="1245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2" y="4430913"/>
            <a:ext cx="1248474" cy="12555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9456" y="5661248"/>
            <a:ext cx="88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/>
              <a:t>Ekagra</a:t>
            </a:r>
            <a:r>
              <a:rPr lang="en-IN" dirty="0" smtClean="0"/>
              <a:t> </a:t>
            </a:r>
          </a:p>
          <a:p>
            <a:pPr algn="ctr"/>
            <a:r>
              <a:rPr lang="en-IN" dirty="0" err="1" smtClean="0"/>
              <a:t>Ranjan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62169" y="5661248"/>
            <a:ext cx="108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/>
              <a:t>Soumava</a:t>
            </a:r>
            <a:r>
              <a:rPr lang="en-IN" dirty="0" smtClean="0"/>
              <a:t> Paul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688169" y="5661248"/>
            <a:ext cx="105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/>
              <a:t>Siddharth</a:t>
            </a:r>
            <a:r>
              <a:rPr lang="en-IN" dirty="0" smtClean="0"/>
              <a:t> Kapoor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8190273" y="5661248"/>
            <a:ext cx="134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/>
              <a:t>Ramanathan</a:t>
            </a:r>
            <a:r>
              <a:rPr lang="en-IN" dirty="0"/>
              <a:t> </a:t>
            </a:r>
            <a:r>
              <a:rPr lang="en-IN" dirty="0" err="1"/>
              <a:t>Sethuraman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456040" y="5661248"/>
            <a:ext cx="106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/>
              <a:t>Aupendu</a:t>
            </a:r>
            <a:r>
              <a:rPr lang="en-IN" dirty="0" smtClean="0"/>
              <a:t> </a:t>
            </a:r>
            <a:r>
              <a:rPr lang="en-IN" dirty="0" err="1" smtClean="0"/>
              <a:t>Kar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10256121" y="5661248"/>
            <a:ext cx="102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/>
              <a:t>Debdoot</a:t>
            </a:r>
            <a:r>
              <a:rPr lang="en-IN" dirty="0" smtClean="0"/>
              <a:t> Sheet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46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0" y="1797605"/>
            <a:ext cx="2277109" cy="2277109"/>
          </a:xfrm>
          <a:prstGeom prst="rect">
            <a:avLst/>
          </a:prstGeom>
        </p:spPr>
      </p:pic>
      <p:sp>
        <p:nvSpPr>
          <p:cNvPr id="9" name="Trapezoid 8"/>
          <p:cNvSpPr/>
          <p:nvPr/>
        </p:nvSpPr>
        <p:spPr>
          <a:xfrm rot="5400000">
            <a:off x="3062817" y="2162183"/>
            <a:ext cx="2088232" cy="15479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dirty="0" smtClean="0"/>
              <a:t>Compressor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358227" y="2360095"/>
            <a:ext cx="1296144" cy="11521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Archive</a:t>
            </a:r>
            <a:endParaRPr lang="en-US"/>
          </a:p>
        </p:txBody>
      </p:sp>
      <p:sp>
        <p:nvSpPr>
          <p:cNvPr id="11" name="Trapezoid 10"/>
          <p:cNvSpPr/>
          <p:nvPr/>
        </p:nvSpPr>
        <p:spPr>
          <a:xfrm rot="16200000" flipH="1">
            <a:off x="6861549" y="2162183"/>
            <a:ext cx="2088232" cy="1547952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dirty="0" smtClean="0"/>
              <a:t>Decompressor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99" y="1797605"/>
            <a:ext cx="2277109" cy="227710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211696" y="4509120"/>
            <a:ext cx="2169714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76320" y="5661248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Disease Prediction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stCxn id="8" idx="3"/>
            <a:endCxn id="9" idx="2"/>
          </p:cNvCxnSpPr>
          <p:nvPr/>
        </p:nvCxnSpPr>
        <p:spPr>
          <a:xfrm flipV="1">
            <a:off x="2855639" y="2936159"/>
            <a:ext cx="47731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0"/>
            <a:endCxn id="10" idx="2"/>
          </p:cNvCxnSpPr>
          <p:nvPr/>
        </p:nvCxnSpPr>
        <p:spPr>
          <a:xfrm>
            <a:off x="4880909" y="2936159"/>
            <a:ext cx="47731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1" idx="0"/>
          </p:cNvCxnSpPr>
          <p:nvPr/>
        </p:nvCxnSpPr>
        <p:spPr>
          <a:xfrm>
            <a:off x="6654371" y="2936159"/>
            <a:ext cx="47731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2" idx="1"/>
          </p:cNvCxnSpPr>
          <p:nvPr/>
        </p:nvCxnSpPr>
        <p:spPr>
          <a:xfrm>
            <a:off x="8679641" y="2936159"/>
            <a:ext cx="478358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3" idx="0"/>
          </p:cNvCxnSpPr>
          <p:nvPr/>
        </p:nvCxnSpPr>
        <p:spPr>
          <a:xfrm flipH="1">
            <a:off x="10296553" y="4074714"/>
            <a:ext cx="1" cy="4344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4" idx="0"/>
          </p:cNvCxnSpPr>
          <p:nvPr/>
        </p:nvCxnSpPr>
        <p:spPr>
          <a:xfrm>
            <a:off x="10296553" y="5229200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654371" y="1772816"/>
            <a:ext cx="5418293" cy="393565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16080" y="4509120"/>
            <a:ext cx="2169714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Compressed Domain Classifier</a:t>
            </a:r>
            <a:endParaRPr lang="en-US" dirty="0"/>
          </a:p>
        </p:txBody>
      </p:sp>
      <p:cxnSp>
        <p:nvCxnSpPr>
          <p:cNvPr id="31" name="Elbow Connector 30"/>
          <p:cNvCxnSpPr>
            <a:stCxn id="15" idx="2"/>
            <a:endCxn id="14" idx="1"/>
          </p:cNvCxnSpPr>
          <p:nvPr/>
        </p:nvCxnSpPr>
        <p:spPr>
          <a:xfrm rot="16200000" flipH="1">
            <a:off x="8091799" y="5038337"/>
            <a:ext cx="693658" cy="1075383"/>
          </a:xfrm>
          <a:prstGeom prst="bentConnector2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30672" y="4365104"/>
                <a:ext cx="744703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Segoe UI" charset="0"/>
                    <a:ea typeface="Segoe UI" charset="0"/>
                    <a:cs typeface="Segoe UI" charset="0"/>
                  </a:rPr>
                  <a:t>Current age CNN based classifiers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>
                    <a:latin typeface="Segoe UI" charset="0"/>
                    <a:ea typeface="Segoe UI" charset="0"/>
                    <a:cs typeface="Segoe UI" charset="0"/>
                  </a:rPr>
                  <a:t>Compute Complexity at </a:t>
                </a:r>
                <a:r>
                  <a:rPr lang="en-US" sz="2000" dirty="0" err="1" smtClean="0">
                    <a:latin typeface="Segoe UI" charset="0"/>
                    <a:ea typeface="Segoe UI" charset="0"/>
                    <a:cs typeface="Segoe UI" charset="0"/>
                  </a:rPr>
                  <a:t>Inferen</a:t>
                </a:r>
                <a:r>
                  <a:rPr lang="en-US" sz="2000" dirty="0" smtClean="0">
                    <a:latin typeface="Segoe UI" charset="0"/>
                    <a:ea typeface="Segoe UI" charset="0"/>
                    <a:cs typeface="Segoe UI" charset="0"/>
                  </a:rPr>
                  <a:t>ce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Segoe UI" charset="0"/>
                        <a:ea typeface="Segoe UI" charset="0"/>
                        <a:cs typeface="Segoe UI" charset="0"/>
                      </a:rPr>
                      <m:t> </m:t>
                    </m:r>
                    <m:r>
                      <a:rPr lang="en-US" sz="2000" i="1" smtClean="0">
                        <a:latin typeface="Segoe UI" charset="0"/>
                        <a:ea typeface="Segoe UI" charset="0"/>
                        <a:cs typeface="Segoe UI" charset="0"/>
                      </a:rPr>
                      <m:t>∝</m:t>
                    </m:r>
                  </m:oMath>
                </a14:m>
                <a:r>
                  <a:rPr lang="en-US" sz="2000" dirty="0" smtClean="0">
                    <a:latin typeface="Segoe UI" charset="0"/>
                    <a:ea typeface="Segoe UI" charset="0"/>
                    <a:cs typeface="Segoe UI" charset="0"/>
                  </a:rPr>
                  <a:t> Input size </a:t>
                </a:r>
              </a:p>
              <a:p>
                <a:r>
                  <a:rPr lang="en-US" sz="2000" b="1" dirty="0" smtClean="0">
                    <a:latin typeface="Segoe UI" charset="0"/>
                    <a:ea typeface="Segoe UI" charset="0"/>
                    <a:cs typeface="Segoe UI" charset="0"/>
                  </a:rPr>
                  <a:t>Aspiration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Segoe UI" charset="0"/>
                    <a:ea typeface="Segoe UI" charset="0"/>
                    <a:cs typeface="Segoe UI" charset="0"/>
                  </a:rPr>
                  <a:t>Reduce input tensor size to reduce inference complexity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>
                    <a:latin typeface="Segoe UI" charset="0"/>
                    <a:ea typeface="Segoe UI" charset="0"/>
                    <a:cs typeface="Segoe UI" charset="0"/>
                  </a:rPr>
                  <a:t>Enable edge compute devices to perform inferencing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>
                    <a:latin typeface="Segoe UI" charset="0"/>
                    <a:ea typeface="Segoe UI" charset="0"/>
                    <a:cs typeface="Segoe UI" charset="0"/>
                  </a:rPr>
                  <a:t>Move away inference from GPU/HPU/Servers to Edge Devices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72" y="4365104"/>
                <a:ext cx="7447039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818" t="-4088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stCxn id="10" idx="3"/>
            <a:endCxn id="15" idx="1"/>
          </p:cNvCxnSpPr>
          <p:nvPr/>
        </p:nvCxnSpPr>
        <p:spPr>
          <a:xfrm rot="16200000" flipH="1">
            <a:off x="5732721" y="3785800"/>
            <a:ext cx="1356937" cy="809781"/>
          </a:xfrm>
          <a:prstGeom prst="bentConnector2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Prior </a:t>
            </a:r>
            <a:r>
              <a:rPr lang="en-IN" dirty="0" smtClean="0"/>
              <a:t>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916833"/>
            <a:ext cx="5384800" cy="4608511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ChestX-ray8, </a:t>
            </a:r>
            <a:r>
              <a:rPr lang="en-IN" dirty="0" err="1"/>
              <a:t>Xiaosong</a:t>
            </a:r>
            <a:r>
              <a:rPr lang="en-IN" dirty="0"/>
              <a:t> </a:t>
            </a:r>
            <a:r>
              <a:rPr lang="en-IN" dirty="0" smtClean="0"/>
              <a:t>Wang, et. al., </a:t>
            </a:r>
            <a:r>
              <a:rPr lang="en-IN" dirty="0"/>
              <a:t>CVPR 2017</a:t>
            </a:r>
            <a:r>
              <a:rPr lang="en-IN" dirty="0" smtClean="0"/>
              <a:t>.</a:t>
            </a:r>
          </a:p>
          <a:p>
            <a:pPr lvl="1"/>
            <a:r>
              <a:rPr lang="en-IN" i="1" dirty="0" smtClean="0">
                <a:solidFill>
                  <a:srgbClr val="C00000"/>
                </a:solidFill>
              </a:rPr>
              <a:t>1</a:t>
            </a:r>
            <a:r>
              <a:rPr lang="en-IN" i="1" baseline="30000" dirty="0" smtClean="0">
                <a:solidFill>
                  <a:srgbClr val="C00000"/>
                </a:solidFill>
              </a:rPr>
              <a:t>st</a:t>
            </a:r>
            <a:r>
              <a:rPr lang="en-IN" i="1" dirty="0" smtClean="0">
                <a:solidFill>
                  <a:srgbClr val="C00000"/>
                </a:solidFill>
              </a:rPr>
              <a:t> work – Updating ImageNet </a:t>
            </a:r>
            <a:r>
              <a:rPr lang="en-IN" i="1" dirty="0" err="1" smtClean="0">
                <a:solidFill>
                  <a:srgbClr val="C00000"/>
                </a:solidFill>
              </a:rPr>
              <a:t>pretrained</a:t>
            </a:r>
            <a:r>
              <a:rPr lang="en-IN" i="1" dirty="0" smtClean="0">
                <a:solidFill>
                  <a:srgbClr val="C00000"/>
                </a:solidFill>
              </a:rPr>
              <a:t> DNN models in Model Zoos</a:t>
            </a:r>
          </a:p>
          <a:p>
            <a:r>
              <a:rPr lang="en-IN" dirty="0"/>
              <a:t>Weakly Supervised Medical Diagnosis and Localization from Multiple Resolutions, Li </a:t>
            </a:r>
            <a:r>
              <a:rPr lang="en-IN" dirty="0" smtClean="0"/>
              <a:t>Yao, et al., </a:t>
            </a:r>
            <a:r>
              <a:rPr lang="en-IN" dirty="0"/>
              <a:t>ECCV </a:t>
            </a:r>
            <a:r>
              <a:rPr lang="en-IN" dirty="0" smtClean="0"/>
              <a:t>2018.</a:t>
            </a:r>
          </a:p>
          <a:p>
            <a:pPr lvl="1"/>
            <a:r>
              <a:rPr lang="en-IN" i="1" dirty="0" smtClean="0">
                <a:solidFill>
                  <a:srgbClr val="C00000"/>
                </a:solidFill>
              </a:rPr>
              <a:t>Multiresolution saliency guided inference – using full images</a:t>
            </a:r>
          </a:p>
          <a:p>
            <a:r>
              <a:rPr lang="en-IN" dirty="0" smtClean="0"/>
              <a:t>Learning </a:t>
            </a:r>
            <a:r>
              <a:rPr lang="en-IN" dirty="0"/>
              <a:t>to recognize Abnormalities in Chest X-Rays with Location-Aware Dense </a:t>
            </a:r>
            <a:r>
              <a:rPr lang="en-IN" dirty="0" smtClean="0"/>
              <a:t>Networks, </a:t>
            </a:r>
            <a:r>
              <a:rPr lang="en-IN" dirty="0"/>
              <a:t>Sebastian </a:t>
            </a:r>
            <a:r>
              <a:rPr lang="en-IN" dirty="0" err="1" smtClean="0"/>
              <a:t>Gundel</a:t>
            </a:r>
            <a:r>
              <a:rPr lang="en-IN" dirty="0" smtClean="0"/>
              <a:t>, et. al., </a:t>
            </a:r>
            <a:r>
              <a:rPr lang="en-IN" dirty="0" err="1"/>
              <a:t>arXiv</a:t>
            </a:r>
            <a:r>
              <a:rPr lang="en-IN" dirty="0"/>
              <a:t> </a:t>
            </a:r>
            <a:r>
              <a:rPr lang="en-IN" dirty="0" smtClean="0"/>
              <a:t>2018</a:t>
            </a:r>
          </a:p>
          <a:p>
            <a:pPr lvl="1"/>
            <a:r>
              <a:rPr lang="en-IN" i="1" dirty="0" smtClean="0">
                <a:solidFill>
                  <a:srgbClr val="C00000"/>
                </a:solidFill>
              </a:rPr>
              <a:t>Extension to </a:t>
            </a:r>
            <a:r>
              <a:rPr lang="en-IN" i="1" dirty="0" err="1" smtClean="0">
                <a:solidFill>
                  <a:srgbClr val="C00000"/>
                </a:solidFill>
              </a:rPr>
              <a:t>DenseNet</a:t>
            </a:r>
            <a:r>
              <a:rPr lang="en-IN" i="1" dirty="0" smtClean="0">
                <a:solidFill>
                  <a:srgbClr val="C00000"/>
                </a:solidFill>
              </a:rPr>
              <a:t> with learning based data transformation at input</a:t>
            </a:r>
          </a:p>
          <a:p>
            <a:r>
              <a:rPr lang="en-IN" dirty="0" smtClean="0"/>
              <a:t>Iterative </a:t>
            </a:r>
            <a:r>
              <a:rPr lang="en-IN" dirty="0"/>
              <a:t>Attention Mining for Weakly Supervised Thoracic </a:t>
            </a:r>
            <a:r>
              <a:rPr lang="en-IN" dirty="0" smtClean="0"/>
              <a:t>Disease Pattern </a:t>
            </a:r>
            <a:r>
              <a:rPr lang="en-IN" dirty="0"/>
              <a:t>Localization in Chest X-Rays</a:t>
            </a:r>
            <a:r>
              <a:rPr lang="en-IN" dirty="0" smtClean="0"/>
              <a:t>. J. </a:t>
            </a:r>
            <a:r>
              <a:rPr lang="en-IN" dirty="0" err="1" smtClean="0"/>
              <a:t>Cai</a:t>
            </a:r>
            <a:r>
              <a:rPr lang="en-IN" dirty="0" smtClean="0"/>
              <a:t>, et. al., </a:t>
            </a:r>
            <a:r>
              <a:rPr lang="en-IN" dirty="0"/>
              <a:t>MICCAI </a:t>
            </a:r>
            <a:r>
              <a:rPr lang="en-IN" dirty="0" smtClean="0"/>
              <a:t>2018</a:t>
            </a:r>
          </a:p>
          <a:p>
            <a:pPr lvl="1"/>
            <a:r>
              <a:rPr lang="en-IN" i="1" dirty="0" smtClean="0">
                <a:solidFill>
                  <a:srgbClr val="C00000"/>
                </a:solidFill>
              </a:rPr>
              <a:t>Learning to attend to local regions in high resolution to classify on ROIs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43" y="2183223"/>
            <a:ext cx="5733632" cy="3409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29" y="2591371"/>
            <a:ext cx="5931227" cy="1707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40" y="2291266"/>
            <a:ext cx="5485204" cy="34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Pertinent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00808"/>
            <a:ext cx="5384800" cy="48965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scape</a:t>
            </a:r>
          </a:p>
          <a:p>
            <a:pPr lvl="1"/>
            <a:r>
              <a:rPr lang="en-US" dirty="0" smtClean="0"/>
              <a:t>Co-morbidity of thoracic diseases</a:t>
            </a:r>
          </a:p>
          <a:p>
            <a:pPr lvl="2"/>
            <a:r>
              <a:rPr lang="en-US" dirty="0" smtClean="0"/>
              <a:t>Multi-class multi-hot classification</a:t>
            </a:r>
          </a:p>
          <a:p>
            <a:pPr lvl="2"/>
            <a:r>
              <a:rPr lang="en-US" dirty="0" smtClean="0"/>
              <a:t>Diseases</a:t>
            </a:r>
          </a:p>
          <a:p>
            <a:pPr lvl="3"/>
            <a:r>
              <a:rPr lang="en-US" dirty="0" smtClean="0"/>
              <a:t>Cardiomegaly</a:t>
            </a:r>
          </a:p>
          <a:p>
            <a:pPr lvl="3"/>
            <a:r>
              <a:rPr lang="en-US" dirty="0" smtClean="0"/>
              <a:t>Emphysema</a:t>
            </a:r>
          </a:p>
          <a:p>
            <a:pPr lvl="3"/>
            <a:r>
              <a:rPr lang="en-US" dirty="0" smtClean="0"/>
              <a:t>Edema,</a:t>
            </a:r>
          </a:p>
          <a:p>
            <a:pPr lvl="3"/>
            <a:r>
              <a:rPr lang="en-US" dirty="0" smtClean="0"/>
              <a:t>Etc. </a:t>
            </a:r>
            <a:r>
              <a:rPr lang="en-US" dirty="0" err="1" smtClean="0"/>
              <a:t>upto</a:t>
            </a:r>
            <a:r>
              <a:rPr lang="en-US" dirty="0" smtClean="0"/>
              <a:t> 14 classes</a:t>
            </a:r>
          </a:p>
          <a:p>
            <a:pPr lvl="2"/>
            <a:r>
              <a:rPr lang="en-US" dirty="0" smtClean="0"/>
              <a:t>Highly imbalanced</a:t>
            </a:r>
          </a:p>
          <a:p>
            <a:r>
              <a:rPr lang="en-US" dirty="0" smtClean="0"/>
              <a:t>Image sizes</a:t>
            </a:r>
          </a:p>
          <a:p>
            <a:pPr lvl="1"/>
            <a:r>
              <a:rPr lang="en-US" dirty="0" smtClean="0"/>
              <a:t>1,024 x 1,024 x 1 – 8 bit</a:t>
            </a:r>
          </a:p>
          <a:p>
            <a:pPr lvl="1"/>
            <a:r>
              <a:rPr lang="en-US" dirty="0" smtClean="0"/>
              <a:t>ChestXRay14: </a:t>
            </a:r>
            <a:r>
              <a:rPr lang="en-IN" dirty="0" smtClean="0"/>
              <a:t>112,120 images from 30,000 unique patients</a:t>
            </a:r>
          </a:p>
          <a:p>
            <a:r>
              <a:rPr lang="en-IN" dirty="0" smtClean="0"/>
              <a:t>Controversies</a:t>
            </a:r>
          </a:p>
          <a:p>
            <a:pPr lvl="1"/>
            <a:r>
              <a:rPr lang="en-IN" dirty="0" smtClean="0"/>
              <a:t>NLP strippers on Rx used to create dataset</a:t>
            </a:r>
          </a:p>
          <a:p>
            <a:pPr lvl="1"/>
            <a:r>
              <a:rPr lang="en-IN" dirty="0" smtClean="0"/>
              <a:t>Missing and weak labels reports surfacing up in community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4" y="1484784"/>
            <a:ext cx="4827017" cy="48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224352" y="3888380"/>
            <a:ext cx="104503" cy="306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1559496" y="2050868"/>
            <a:ext cx="7159806" cy="1991000"/>
            <a:chOff x="0" y="2050868"/>
            <a:chExt cx="7159806" cy="1991000"/>
          </a:xfrm>
        </p:grpSpPr>
        <p:sp>
          <p:nvSpPr>
            <p:cNvPr id="8" name="TextBox 7"/>
            <p:cNvSpPr txBox="1"/>
            <p:nvPr/>
          </p:nvSpPr>
          <p:spPr>
            <a:xfrm>
              <a:off x="2860766" y="2050868"/>
              <a:ext cx="1802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err="1" smtClean="0"/>
                <a:t>Autoencoder</a:t>
              </a:r>
              <a:endParaRPr lang="en-IN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2191853"/>
              <a:ext cx="7159806" cy="1850015"/>
              <a:chOff x="-719137" y="1279748"/>
              <a:chExt cx="7159806" cy="185001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-719137" y="1279748"/>
                <a:ext cx="7159806" cy="1850015"/>
                <a:chOff x="-2592649" y="1129328"/>
                <a:chExt cx="7159806" cy="185001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-2592649" y="1129328"/>
                  <a:ext cx="7159806" cy="1770018"/>
                  <a:chOff x="383666" y="1319747"/>
                  <a:chExt cx="7159806" cy="1770018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383666" y="1319747"/>
                    <a:ext cx="7159806" cy="1770018"/>
                    <a:chOff x="383666" y="2271746"/>
                    <a:chExt cx="7159806" cy="1770018"/>
                  </a:xfrm>
                </p:grpSpPr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3666" y="2466012"/>
                      <a:ext cx="896494" cy="14834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73727" y="2466012"/>
                      <a:ext cx="4176752" cy="1546946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>
                      <a:off x="1280160" y="3220817"/>
                      <a:ext cx="496389" cy="0"/>
                    </a:xfrm>
                    <a:prstGeom prst="line">
                      <a:avLst/>
                    </a:prstGeom>
                    <a:ln w="349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9" name="Picture 18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40253"/>
                    <a:stretch/>
                  </p:blipFill>
                  <p:spPr>
                    <a:xfrm>
                      <a:off x="5925278" y="2271746"/>
                      <a:ext cx="1618194" cy="17700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7106194" y="3156755"/>
                      <a:ext cx="437278" cy="2395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5438998" y="2292819"/>
                    <a:ext cx="692331" cy="1866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699090" y="2739755"/>
                  <a:ext cx="173395" cy="239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2569129" y="2534450"/>
                <a:ext cx="104503" cy="306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600314" y="4582688"/>
            <a:ext cx="2310525" cy="836023"/>
            <a:chOff x="5055332" y="4582688"/>
            <a:chExt cx="2310525" cy="8360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69926" r="-1315" b="1854"/>
            <a:stretch/>
          </p:blipFill>
          <p:spPr>
            <a:xfrm>
              <a:off x="5747663" y="4582688"/>
              <a:ext cx="1618194" cy="836023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5055332" y="5199017"/>
              <a:ext cx="8360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218508" y="2853876"/>
            <a:ext cx="1905503" cy="2659505"/>
            <a:chOff x="6673526" y="2853876"/>
            <a:chExt cx="1905503" cy="2659505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6673526" y="3076862"/>
              <a:ext cx="69233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159806" y="5199017"/>
              <a:ext cx="346165" cy="70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045502" y="2853876"/>
              <a:ext cx="1533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smtClean="0"/>
                <a:t>L</a:t>
              </a:r>
              <a:r>
                <a:rPr lang="en-IN" baseline="-25000" dirty="0" smtClean="0"/>
                <a:t>2</a:t>
              </a:r>
            </a:p>
            <a:p>
              <a:pPr algn="ctr"/>
              <a:r>
                <a:rPr lang="en-IN" dirty="0" smtClean="0"/>
                <a:t>(MSE Loss)</a:t>
              </a:r>
              <a:endParaRPr lang="en-IN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70388" y="4990161"/>
              <a:ext cx="1533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smtClean="0"/>
                <a:t>L</a:t>
              </a:r>
              <a:r>
                <a:rPr lang="en-IN" baseline="-25000" dirty="0" smtClean="0"/>
                <a:t>1</a:t>
              </a:r>
            </a:p>
            <a:p>
              <a:pPr algn="ctr"/>
              <a:r>
                <a:rPr lang="en-IN" dirty="0" smtClean="0"/>
                <a:t>BCE Loss)</a:t>
              </a:r>
              <a:endParaRPr lang="en-IN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04399" y="3382875"/>
            <a:ext cx="646331" cy="945966"/>
            <a:chOff x="2959417" y="3382875"/>
            <a:chExt cx="646331" cy="945966"/>
          </a:xfrm>
        </p:grpSpPr>
        <p:sp>
          <p:nvSpPr>
            <p:cNvPr id="30" name="TextBox 29"/>
            <p:cNvSpPr txBox="1"/>
            <p:nvPr/>
          </p:nvSpPr>
          <p:spPr>
            <a:xfrm rot="16200000">
              <a:off x="3130470" y="3211822"/>
              <a:ext cx="304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3600" dirty="0" smtClean="0"/>
                <a:t>{</a:t>
              </a:r>
              <a:endParaRPr lang="en-IN" sz="36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336936" y="3634849"/>
              <a:ext cx="0" cy="6939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11" y="4328841"/>
            <a:ext cx="2938897" cy="129624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816685" y="4358997"/>
            <a:ext cx="1922414" cy="408539"/>
            <a:chOff x="571664" y="4054238"/>
            <a:chExt cx="1922414" cy="408539"/>
          </a:xfrm>
        </p:grpSpPr>
        <p:sp>
          <p:nvSpPr>
            <p:cNvPr id="34" name="Rectangle 33"/>
            <p:cNvSpPr/>
            <p:nvPr/>
          </p:nvSpPr>
          <p:spPr>
            <a:xfrm>
              <a:off x="693701" y="4054238"/>
              <a:ext cx="1800377" cy="408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1664" y="4075592"/>
              <a:ext cx="17917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Resized to 1xh’x’w’</a:t>
              </a:r>
              <a:endParaRPr lang="en-IN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2560982" y="1978298"/>
            <a:ext cx="4400011" cy="3725818"/>
          </a:xfrm>
          <a:prstGeom prst="roundRect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/>
          <p:cNvGrpSpPr/>
          <p:nvPr/>
        </p:nvGrpSpPr>
        <p:grpSpPr>
          <a:xfrm>
            <a:off x="8719302" y="3377096"/>
            <a:ext cx="1422400" cy="1633032"/>
            <a:chOff x="7174320" y="3377096"/>
            <a:chExt cx="1422400" cy="1633032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7812265" y="3377096"/>
              <a:ext cx="1" cy="425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7812263" y="4568384"/>
              <a:ext cx="2" cy="4417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174320" y="3889177"/>
              <a:ext cx="142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smtClean="0"/>
                <a:t>L</a:t>
              </a:r>
            </a:p>
            <a:p>
              <a:pPr algn="ctr"/>
              <a:r>
                <a:rPr lang="en-IN" dirty="0"/>
                <a:t>(</a:t>
              </a:r>
              <a:r>
                <a:rPr lang="el-GR" dirty="0"/>
                <a:t>λ</a:t>
              </a:r>
              <a:r>
                <a:rPr lang="en-IN" dirty="0"/>
                <a:t>L</a:t>
              </a:r>
              <a:r>
                <a:rPr lang="en-IN" baseline="-25000" dirty="0"/>
                <a:t>1</a:t>
              </a:r>
              <a:r>
                <a:rPr lang="en-IN" dirty="0"/>
                <a:t> + (1-</a:t>
              </a:r>
              <a:r>
                <a:rPr lang="el-GR" dirty="0"/>
                <a:t>λ</a:t>
              </a:r>
              <a:r>
                <a:rPr lang="en-IN" dirty="0"/>
                <a:t>)L</a:t>
              </a:r>
              <a:r>
                <a:rPr lang="en-IN" baseline="-25000" dirty="0"/>
                <a:t>2</a:t>
              </a:r>
              <a:r>
                <a:rPr lang="en-IN" dirty="0"/>
                <a:t>)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218508" y="2496457"/>
            <a:ext cx="2283919" cy="3207659"/>
            <a:chOff x="6673526" y="2496457"/>
            <a:chExt cx="2283919" cy="3207659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8955314" y="4172199"/>
              <a:ext cx="2" cy="1531917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6673526" y="2496457"/>
              <a:ext cx="2283919" cy="3207659"/>
              <a:chOff x="6673526" y="2496457"/>
              <a:chExt cx="2283919" cy="320765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8596720" y="4150787"/>
                <a:ext cx="358594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8955314" y="2496457"/>
                <a:ext cx="1" cy="1654330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7505971" y="2496457"/>
                <a:ext cx="1449343" cy="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673526" y="5704116"/>
                <a:ext cx="2283919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673526" y="5418711"/>
                <a:ext cx="0" cy="285405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078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Effect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6</a:t>
            </a:fld>
            <a:endParaRPr lang="en-IN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1453245"/>
              </p:ext>
            </p:extLst>
          </p:nvPr>
        </p:nvGraphicFramePr>
        <p:xfrm>
          <a:off x="2711624" y="2116914"/>
          <a:ext cx="7097485" cy="396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76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04"/>
          <a:stretch/>
        </p:blipFill>
        <p:spPr>
          <a:xfrm>
            <a:off x="1509708" y="2060575"/>
            <a:ext cx="9172583" cy="40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Classification in Compressed Domain</a:t>
                </a:r>
              </a:p>
              <a:p>
                <a:pPr lvl="1"/>
                <a:r>
                  <a:rPr lang="en-US" dirty="0" smtClean="0"/>
                  <a:t>Joint learning</a:t>
                </a:r>
              </a:p>
              <a:p>
                <a:pPr lvl="2"/>
                <a:r>
                  <a:rPr lang="en-US" dirty="0" smtClean="0"/>
                  <a:t>Compression loss</a:t>
                </a:r>
              </a:p>
              <a:p>
                <a:pPr lvl="2"/>
                <a:r>
                  <a:rPr lang="en-US" dirty="0" smtClean="0"/>
                  <a:t>Classification loss</a:t>
                </a:r>
              </a:p>
              <a:p>
                <a:pPr lvl="2"/>
                <a:r>
                  <a:rPr lang="en-US" dirty="0" smtClean="0"/>
                  <a:t>Optimized to be optimum in both factors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- strikes the balance between relative importance to each</a:t>
                </a:r>
              </a:p>
              <a:p>
                <a:r>
                  <a:rPr lang="en-US" dirty="0" smtClean="0"/>
                  <a:t>Reduced compression</a:t>
                </a:r>
              </a:p>
              <a:p>
                <a:pPr lvl="1"/>
                <a:r>
                  <a:rPr lang="en-US" dirty="0"/>
                  <a:t>Future </a:t>
                </a:r>
                <a:r>
                  <a:rPr lang="en-US" dirty="0" smtClean="0"/>
                  <a:t>plans</a:t>
                </a:r>
              </a:p>
              <a:p>
                <a:pPr lvl="2"/>
                <a:r>
                  <a:rPr lang="en-US" dirty="0" smtClean="0"/>
                  <a:t>Ops / Image</a:t>
                </a:r>
              </a:p>
              <a:p>
                <a:pPr lvl="2"/>
                <a:r>
                  <a:rPr lang="en-US" dirty="0" smtClean="0"/>
                  <a:t>Joules / Accuracy</a:t>
                </a:r>
              </a:p>
              <a:p>
                <a:r>
                  <a:rPr lang="en-US" dirty="0" smtClean="0"/>
                  <a:t>Looking forward</a:t>
                </a:r>
              </a:p>
              <a:p>
                <a:pPr lvl="1"/>
                <a:r>
                  <a:rPr lang="en-US" dirty="0" smtClean="0"/>
                  <a:t>Deployment at PHC / last mile scan centers for mass screening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8" t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20 Dec. 2018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Jointly Learning to Compress and Classify Radiological Images. E. Ranjan et. al.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5AC6-8FFC-4A4E-80CE-34B57764A33F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_IITKGP_Presenta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MST Styl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16334</TotalTime>
  <Words>488</Words>
  <Application>Microsoft Macintosh PowerPoint</Application>
  <PresentationFormat>Widescreen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Narrow</vt:lpstr>
      <vt:lpstr>Calibri</vt:lpstr>
      <vt:lpstr>Cambria Math</vt:lpstr>
      <vt:lpstr>Segoe UI</vt:lpstr>
      <vt:lpstr>Arial</vt:lpstr>
      <vt:lpstr>EE_IITKGP_PresentationMaster</vt:lpstr>
      <vt:lpstr>Jointly Learning Convolutional Representations to Compress Radiological Images and Classify Thoracic Diseases in the Compressed Domain</vt:lpstr>
      <vt:lpstr>Preamble</vt:lpstr>
      <vt:lpstr>Prior Art</vt:lpstr>
      <vt:lpstr>Pertinent Challenges</vt:lpstr>
      <vt:lpstr>Training</vt:lpstr>
      <vt:lpstr>Effect of λ</vt:lpstr>
      <vt:lpstr>Performance Comparison</vt:lpstr>
      <vt:lpstr>Take Home Message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What’s the buzz all about?</dc:title>
  <dc:creator>Debdoot Sheet</dc:creator>
  <cp:lastModifiedBy>Debdoot Sheet</cp:lastModifiedBy>
  <cp:revision>335</cp:revision>
  <cp:lastPrinted>2016-07-14T11:15:56Z</cp:lastPrinted>
  <dcterms:created xsi:type="dcterms:W3CDTF">2014-07-31T10:00:02Z</dcterms:created>
  <dcterms:modified xsi:type="dcterms:W3CDTF">2018-12-20T08:23:31Z</dcterms:modified>
</cp:coreProperties>
</file>